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0" r:id="rId1"/>
  </p:sldMasterIdLst>
  <p:notesMasterIdLst>
    <p:notesMasterId r:id="rId29"/>
  </p:notesMasterIdLst>
  <p:handoutMasterIdLst>
    <p:handoutMasterId r:id="rId30"/>
  </p:handoutMasterIdLst>
  <p:sldIdLst>
    <p:sldId id="398" r:id="rId2"/>
    <p:sldId id="495" r:id="rId3"/>
    <p:sldId id="468" r:id="rId4"/>
    <p:sldId id="469" r:id="rId5"/>
    <p:sldId id="457" r:id="rId6"/>
    <p:sldId id="472" r:id="rId7"/>
    <p:sldId id="473" r:id="rId8"/>
    <p:sldId id="474" r:id="rId9"/>
    <p:sldId id="501" r:id="rId10"/>
    <p:sldId id="475" r:id="rId11"/>
    <p:sldId id="476" r:id="rId12"/>
    <p:sldId id="496" r:id="rId13"/>
    <p:sldId id="497" r:id="rId14"/>
    <p:sldId id="478" r:id="rId15"/>
    <p:sldId id="500" r:id="rId16"/>
    <p:sldId id="481" r:id="rId17"/>
    <p:sldId id="490" r:id="rId18"/>
    <p:sldId id="498" r:id="rId19"/>
    <p:sldId id="477" r:id="rId20"/>
    <p:sldId id="482" r:id="rId21"/>
    <p:sldId id="492" r:id="rId22"/>
    <p:sldId id="486" r:id="rId23"/>
    <p:sldId id="479" r:id="rId24"/>
    <p:sldId id="485" r:id="rId25"/>
    <p:sldId id="484" r:id="rId26"/>
    <p:sldId id="483" r:id="rId27"/>
    <p:sldId id="401" r:id="rId2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78" autoAdjust="0"/>
    <p:restoredTop sz="65599" autoAdjust="0"/>
  </p:normalViewPr>
  <p:slideViewPr>
    <p:cSldViewPr>
      <p:cViewPr>
        <p:scale>
          <a:sx n="50" d="100"/>
          <a:sy n="50" d="100"/>
        </p:scale>
        <p:origin x="2050" y="2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28296"/>
    </p:cViewPr>
  </p:outlineViewPr>
  <p:notesTextViewPr>
    <p:cViewPr>
      <p:scale>
        <a:sx n="125" d="100"/>
        <a:sy n="125" d="100"/>
      </p:scale>
      <p:origin x="0" y="-432"/>
    </p:cViewPr>
  </p:notesTextViewPr>
  <p:sorterViewPr>
    <p:cViewPr>
      <p:scale>
        <a:sx n="66" d="100"/>
        <a:sy n="66" d="100"/>
      </p:scale>
      <p:origin x="0" y="1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63500">
                <a:solidFill>
                  <a:schemeClr val="tx1"/>
                </a:solidFill>
              </a:ln>
              <a:effectLst/>
            </c:spPr>
          </c:marker>
          <c:xVal>
            <c:numRef>
              <c:f>'[Chart in Microsoft PowerPoint]Sheet1'!$A$2:$A$12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5</c:v>
                </c:pt>
                <c:pt idx="7">
                  <c:v>5</c:v>
                </c:pt>
                <c:pt idx="8">
                  <c:v>6</c:v>
                </c:pt>
                <c:pt idx="9">
                  <c:v>6</c:v>
                </c:pt>
                <c:pt idx="10">
                  <c:v>5</c:v>
                </c:pt>
              </c:numCache>
            </c:numRef>
          </c:xVal>
          <c:yVal>
            <c:numRef>
              <c:f>'[Chart in Microsoft PowerPoint]Sheet1'!$B$2:$B$12</c:f>
              <c:numCache>
                <c:formatCode>General</c:formatCode>
                <c:ptCount val="11"/>
                <c:pt idx="0">
                  <c:v>3</c:v>
                </c:pt>
                <c:pt idx="1">
                  <c:v>3</c:v>
                </c:pt>
                <c:pt idx="2">
                  <c:v>6</c:v>
                </c:pt>
                <c:pt idx="3">
                  <c:v>5</c:v>
                </c:pt>
                <c:pt idx="4">
                  <c:v>2</c:v>
                </c:pt>
                <c:pt idx="5">
                  <c:v>5</c:v>
                </c:pt>
                <c:pt idx="6">
                  <c:v>6</c:v>
                </c:pt>
                <c:pt idx="7">
                  <c:v>1</c:v>
                </c:pt>
                <c:pt idx="8">
                  <c:v>2</c:v>
                </c:pt>
                <c:pt idx="9">
                  <c:v>1</c:v>
                </c:pt>
                <c:pt idx="10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A4-164B-94C7-C1F1BD6581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46529055"/>
        <c:axId val="1946529455"/>
      </c:scatterChart>
      <c:valAx>
        <c:axId val="1946529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6529455"/>
        <c:crosses val="autoZero"/>
        <c:crossBetween val="midCat"/>
      </c:valAx>
      <c:valAx>
        <c:axId val="1946529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65290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63500">
                <a:solidFill>
                  <a:schemeClr val="tx1"/>
                </a:solidFill>
              </a:ln>
              <a:effectLst/>
            </c:spPr>
          </c:marker>
          <c:xVal>
            <c:numRef>
              <c:f>'[Chart in Microsoft PowerPoint]Sheet1'!$A$2:$A$12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5</c:v>
                </c:pt>
                <c:pt idx="7">
                  <c:v>5</c:v>
                </c:pt>
                <c:pt idx="8">
                  <c:v>6</c:v>
                </c:pt>
                <c:pt idx="9">
                  <c:v>6</c:v>
                </c:pt>
                <c:pt idx="10">
                  <c:v>5</c:v>
                </c:pt>
              </c:numCache>
            </c:numRef>
          </c:xVal>
          <c:yVal>
            <c:numRef>
              <c:f>'[Chart in Microsoft PowerPoint]Sheet1'!$B$2:$B$12</c:f>
              <c:numCache>
                <c:formatCode>General</c:formatCode>
                <c:ptCount val="11"/>
                <c:pt idx="0">
                  <c:v>3</c:v>
                </c:pt>
                <c:pt idx="1">
                  <c:v>3</c:v>
                </c:pt>
                <c:pt idx="2">
                  <c:v>6</c:v>
                </c:pt>
                <c:pt idx="3">
                  <c:v>5</c:v>
                </c:pt>
                <c:pt idx="4">
                  <c:v>2</c:v>
                </c:pt>
                <c:pt idx="5">
                  <c:v>5</c:v>
                </c:pt>
                <c:pt idx="6">
                  <c:v>6</c:v>
                </c:pt>
                <c:pt idx="7">
                  <c:v>1</c:v>
                </c:pt>
                <c:pt idx="8">
                  <c:v>2</c:v>
                </c:pt>
                <c:pt idx="9">
                  <c:v>1</c:v>
                </c:pt>
                <c:pt idx="10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A4-164B-94C7-C1F1BD6581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46529055"/>
        <c:axId val="1946529455"/>
      </c:scatterChart>
      <c:valAx>
        <c:axId val="1946529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6529455"/>
        <c:crosses val="autoZero"/>
        <c:crossBetween val="midCat"/>
      </c:valAx>
      <c:valAx>
        <c:axId val="1946529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65290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7C8B75-CCD2-9F4D-9688-8513209835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DE25C1-0CE2-594B-9128-B94BAF6234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4A71EE9-8C53-694D-BE3F-45232A7BF4DF}" type="datetimeFigureOut">
              <a:rPr lang="en-US" altLang="en-US"/>
              <a:pPr>
                <a:defRPr/>
              </a:pPr>
              <a:t>11/29/2022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F9178-EA90-3D45-A577-309C3B0B71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BC0F1-D0B5-BD4F-9541-FD2951099C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0BED6C6-9250-9841-9029-2153B1568A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EB22C1FD-5512-2548-9E05-C5D38EF79B5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512DD8A3-76AE-144D-8186-B034E29F4A4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E800154-8D5F-FD4A-B160-DF043F0419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1" name="Rectangle 5">
            <a:extLst>
              <a:ext uri="{FF2B5EF4-FFF2-40B4-BE49-F238E27FC236}">
                <a16:creationId xmlns:a16="http://schemas.microsoft.com/office/drawing/2014/main" id="{658A8A09-FFB0-4846-8302-172A645D0E9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1142" name="Rectangle 6">
            <a:extLst>
              <a:ext uri="{FF2B5EF4-FFF2-40B4-BE49-F238E27FC236}">
                <a16:creationId xmlns:a16="http://schemas.microsoft.com/office/drawing/2014/main" id="{0FB43148-8F75-654E-8614-9AD3ED19E6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3" name="Rectangle 7">
            <a:extLst>
              <a:ext uri="{FF2B5EF4-FFF2-40B4-BE49-F238E27FC236}">
                <a16:creationId xmlns:a16="http://schemas.microsoft.com/office/drawing/2014/main" id="{3A301FD2-0028-BD46-878C-EE7AC00759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fld id="{6F0E4AEF-94AF-604D-86EF-BEA9B6AC343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7FE61810-0518-2947-8526-DB92F3A8CF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6BED5B-A5EE-BB41-B9F7-47D2211BE77E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9551E5CA-555C-C241-8BC6-9F76908A24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E093985-095A-F343-AA20-2D90A34E5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dirty="0">
                <a:latin typeface="Arial" panose="020B0604020202020204" pitchFamily="34" charset="0"/>
              </a:rPr>
              <a:t>병찬</a:t>
            </a:r>
            <a:r>
              <a:rPr lang="en-US" altLang="ko-KR" dirty="0">
                <a:latin typeface="Arial" panose="020B0604020202020204" pitchFamily="34" charset="0"/>
              </a:rPr>
              <a:t>, 11/2</a:t>
            </a:r>
          </a:p>
          <a:p>
            <a:pPr eaLnBrk="1" hangingPunct="1"/>
            <a:r>
              <a:rPr lang="ko-KR" altLang="en-US" dirty="0">
                <a:latin typeface="Arial" panose="020B0604020202020204" pitchFamily="34" charset="0"/>
              </a:rPr>
              <a:t>오늘은 처음부터 </a:t>
            </a:r>
            <a:r>
              <a:rPr lang="ko-KR" altLang="en-US" dirty="0" err="1">
                <a:latin typeface="Arial" panose="020B0604020202020204" pitchFamily="34" charset="0"/>
              </a:rPr>
              <a:t>카훗이네</a:t>
            </a:r>
            <a:r>
              <a:rPr lang="en-US" altLang="ko-KR" dirty="0">
                <a:latin typeface="Arial" panose="020B0604020202020204" pitchFamily="34" charset="0"/>
              </a:rPr>
              <a:t>.. -_-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Difference between Supervised and Unsupervised learning? =&gt; The use of testing data(x) The use of data labels(o)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Detection of spam emails is an application of? =&gt; </a:t>
            </a:r>
            <a:r>
              <a:rPr lang="en-US" altLang="en-US" dirty="0" err="1">
                <a:latin typeface="Arial" panose="020B0604020202020204" pitchFamily="34" charset="0"/>
              </a:rPr>
              <a:t>Supervised:Classification</a:t>
            </a:r>
            <a:r>
              <a:rPr lang="en-US" altLang="en-US" dirty="0">
                <a:latin typeface="Arial" panose="020B0604020202020204" pitchFamily="34" charset="0"/>
              </a:rPr>
              <a:t>(o)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Signature recognition is an application of? =&gt; </a:t>
            </a:r>
            <a:r>
              <a:rPr lang="en-US" altLang="en-US" dirty="0" err="1">
                <a:latin typeface="Arial" panose="020B0604020202020204" pitchFamily="34" charset="0"/>
              </a:rPr>
              <a:t>Supervised:Classification</a:t>
            </a:r>
            <a:r>
              <a:rPr lang="en-US" altLang="en-US" dirty="0">
                <a:latin typeface="Arial" panose="020B0604020202020204" pitchFamily="34" charset="0"/>
              </a:rPr>
              <a:t>(o)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PCA is an application of ? =&gt; </a:t>
            </a:r>
            <a:r>
              <a:rPr lang="en-US" altLang="en-US" dirty="0" err="1">
                <a:latin typeface="Arial" panose="020B0604020202020204" pitchFamily="34" charset="0"/>
              </a:rPr>
              <a:t>Supervised:Regression</a:t>
            </a:r>
            <a:r>
              <a:rPr lang="en-US" altLang="en-US" dirty="0">
                <a:latin typeface="Arial" panose="020B0604020202020204" pitchFamily="34" charset="0"/>
              </a:rPr>
              <a:t>(x), </a:t>
            </a:r>
            <a:r>
              <a:rPr lang="en-US" altLang="en-US" dirty="0" err="1">
                <a:latin typeface="Arial" panose="020B0604020202020204" pitchFamily="34" charset="0"/>
              </a:rPr>
              <a:t>Unsupervised:Dimension</a:t>
            </a:r>
            <a:r>
              <a:rPr lang="en-US" altLang="en-US" dirty="0">
                <a:latin typeface="Arial" panose="020B0604020202020204" pitchFamily="34" charset="0"/>
              </a:rPr>
              <a:t> reduction(o)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Rainfall forecasting is an application of? =&gt; </a:t>
            </a:r>
            <a:r>
              <a:rPr lang="en-US" altLang="en-US" dirty="0" err="1">
                <a:latin typeface="Arial" panose="020B0604020202020204" pitchFamily="34" charset="0"/>
              </a:rPr>
              <a:t>Supervised:Regression</a:t>
            </a:r>
            <a:r>
              <a:rPr lang="en-US" altLang="en-US" dirty="0">
                <a:latin typeface="Arial" panose="020B0604020202020204" pitchFamily="34" charset="0"/>
              </a:rPr>
              <a:t>(o)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Credit card fraud detection is an application of ?=&gt; </a:t>
            </a:r>
            <a:r>
              <a:rPr lang="en-US" altLang="en-US" dirty="0" err="1">
                <a:latin typeface="Arial" panose="020B0604020202020204" pitchFamily="34" charset="0"/>
              </a:rPr>
              <a:t>Supervised:Classification</a:t>
            </a:r>
            <a:r>
              <a:rPr lang="en-US" altLang="en-US" dirty="0">
                <a:latin typeface="Arial" panose="020B0604020202020204" pitchFamily="34" charset="0"/>
              </a:rPr>
              <a:t>(o)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병찬</a:t>
            </a:r>
            <a:r>
              <a:rPr lang="en-US" altLang="ko-KR" dirty="0">
                <a:latin typeface="Arial" panose="020B0604020202020204" pitchFamily="34" charset="0"/>
              </a:rPr>
              <a:t>, 11/7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오늘도 처음부터 </a:t>
            </a:r>
            <a:r>
              <a:rPr lang="ko-KR" altLang="en-US" dirty="0" err="1">
                <a:latin typeface="Arial" panose="020B0604020202020204" pitchFamily="34" charset="0"/>
              </a:rPr>
              <a:t>카훗이네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-_- </a:t>
            </a:r>
            <a:r>
              <a:rPr lang="ko-KR" altLang="en-US" dirty="0">
                <a:latin typeface="Arial" panose="020B0604020202020204" pitchFamily="34" charset="0"/>
              </a:rPr>
              <a:t>시간이 </a:t>
            </a:r>
            <a:r>
              <a:rPr lang="ko-KR" altLang="en-US" dirty="0" err="1">
                <a:latin typeface="Arial" panose="020B0604020202020204" pitchFamily="34" charset="0"/>
              </a:rPr>
              <a:t>남나봐</a:t>
            </a:r>
            <a:r>
              <a:rPr lang="en-US" altLang="ko-KR" dirty="0">
                <a:latin typeface="Arial" panose="020B0604020202020204" pitchFamily="34" charset="0"/>
              </a:rPr>
              <a:t>..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I which of the following scenarios would EM with GMM be better than k-Means? =&gt; EM</a:t>
            </a:r>
            <a:r>
              <a:rPr lang="ko-KR" altLang="en-US" dirty="0">
                <a:latin typeface="Arial" panose="020B0604020202020204" pitchFamily="34" charset="0"/>
              </a:rPr>
              <a:t>에 </a:t>
            </a:r>
            <a:r>
              <a:rPr lang="ko-KR" altLang="en-US" dirty="0" err="1">
                <a:latin typeface="Arial" panose="020B0604020202020204" pitchFamily="34" charset="0"/>
              </a:rPr>
              <a:t>적합한건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2</a:t>
            </a:r>
            <a:r>
              <a:rPr lang="ko-KR" altLang="en-US" dirty="0">
                <a:latin typeface="Arial" panose="020B0604020202020204" pitchFamily="34" charset="0"/>
              </a:rPr>
              <a:t>번이다</a:t>
            </a:r>
            <a:endParaRPr lang="en-US" altLang="en-US" dirty="0">
              <a:latin typeface="Arial" panose="020B0604020202020204" pitchFamily="34" charset="0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1</a:t>
            </a:r>
            <a:r>
              <a:rPr lang="ko-KR" altLang="en-US" dirty="0">
                <a:latin typeface="Arial" panose="020B0604020202020204" pitchFamily="34" charset="0"/>
              </a:rPr>
              <a:t>번은 각각의 원이 떨어져서 뭉쳐져 있음</a:t>
            </a:r>
            <a:r>
              <a:rPr lang="en-US" altLang="ko-KR" dirty="0">
                <a:latin typeface="Arial" panose="020B0604020202020204" pitchFamily="34" charset="0"/>
              </a:rPr>
              <a:t>. k mean </a:t>
            </a:r>
            <a:r>
              <a:rPr lang="ko-KR" altLang="en-US" dirty="0">
                <a:latin typeface="Arial" panose="020B0604020202020204" pitchFamily="34" charset="0"/>
              </a:rPr>
              <a:t>도 잘 할 모양</a:t>
            </a:r>
            <a:r>
              <a:rPr lang="en-US" altLang="ko-KR" dirty="0">
                <a:latin typeface="Arial" panose="020B0604020202020204" pitchFamily="34" charset="0"/>
              </a:rPr>
              <a:t>.. </a:t>
            </a:r>
            <a:r>
              <a:rPr lang="ko-KR" altLang="en-US" dirty="0">
                <a:latin typeface="Arial" panose="020B0604020202020204" pitchFamily="34" charset="0"/>
              </a:rPr>
              <a:t>뭉쳐져 있음 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- </a:t>
            </a:r>
            <a:r>
              <a:rPr lang="ko-KR" altLang="en-US" dirty="0">
                <a:latin typeface="Arial" panose="020B0604020202020204" pitchFamily="34" charset="0"/>
              </a:rPr>
              <a:t>길쭉한 타원형이 </a:t>
            </a:r>
            <a:r>
              <a:rPr lang="ko-KR" altLang="en-US" dirty="0" err="1">
                <a:latin typeface="Arial" panose="020B0604020202020204" pitchFamily="34" charset="0"/>
              </a:rPr>
              <a:t>아슬하게</a:t>
            </a:r>
            <a:r>
              <a:rPr lang="ko-KR" altLang="en-US" dirty="0">
                <a:latin typeface="Arial" panose="020B0604020202020204" pitchFamily="34" charset="0"/>
              </a:rPr>
              <a:t> 떨어져 있는 모양인데 이게 </a:t>
            </a:r>
            <a:r>
              <a:rPr lang="ko-KR" altLang="en-US" dirty="0" err="1">
                <a:latin typeface="Arial" panose="020B0604020202020204" pitchFamily="34" charset="0"/>
              </a:rPr>
              <a:t>가우시안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</a:rPr>
              <a:t>벨류를</a:t>
            </a:r>
            <a:r>
              <a:rPr lang="ko-KR" altLang="en-US" dirty="0">
                <a:latin typeface="Arial" panose="020B0604020202020204" pitchFamily="34" charset="0"/>
              </a:rPr>
              <a:t> 조정하면서 딱 들어맞을 수 있음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3</a:t>
            </a:r>
            <a:r>
              <a:rPr lang="ko-KR" altLang="en-US" dirty="0">
                <a:latin typeface="Arial" panose="020B0604020202020204" pitchFamily="34" charset="0"/>
              </a:rPr>
              <a:t>번은 곡선이 섞여 있어서 </a:t>
            </a:r>
            <a:r>
              <a:rPr lang="en-US" altLang="ko-KR" dirty="0">
                <a:latin typeface="Arial" panose="020B0604020202020204" pitchFamily="34" charset="0"/>
              </a:rPr>
              <a:t>k mean </a:t>
            </a:r>
            <a:r>
              <a:rPr lang="ko-KR" altLang="en-US" dirty="0">
                <a:latin typeface="Arial" panose="020B0604020202020204" pitchFamily="34" charset="0"/>
              </a:rPr>
              <a:t>이랑 </a:t>
            </a:r>
            <a:r>
              <a:rPr lang="en-US" altLang="ko-KR" dirty="0">
                <a:latin typeface="Arial" panose="020B0604020202020204" pitchFamily="34" charset="0"/>
              </a:rPr>
              <a:t>EM </a:t>
            </a:r>
            <a:r>
              <a:rPr lang="ko-KR" altLang="en-US" dirty="0" err="1">
                <a:latin typeface="Arial" panose="020B0604020202020204" pitchFamily="34" charset="0"/>
              </a:rPr>
              <a:t>둘다</a:t>
            </a:r>
            <a:r>
              <a:rPr lang="ko-KR" altLang="en-US" dirty="0">
                <a:latin typeface="Arial" panose="020B0604020202020204" pitchFamily="34" charset="0"/>
              </a:rPr>
              <a:t> 못함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4</a:t>
            </a:r>
            <a:r>
              <a:rPr lang="ko-KR" altLang="en-US" dirty="0">
                <a:latin typeface="Arial" panose="020B0604020202020204" pitchFamily="34" charset="0"/>
              </a:rPr>
              <a:t>번은 원 안에 원이 있는 모양인데 </a:t>
            </a:r>
            <a:r>
              <a:rPr lang="en-US" altLang="ko-KR" dirty="0">
                <a:latin typeface="Arial" panose="020B0604020202020204" pitchFamily="34" charset="0"/>
              </a:rPr>
              <a:t>k mean </a:t>
            </a:r>
            <a:r>
              <a:rPr lang="ko-KR" altLang="en-US" dirty="0">
                <a:latin typeface="Arial" panose="020B0604020202020204" pitchFamily="34" charset="0"/>
              </a:rPr>
              <a:t>못하고 </a:t>
            </a:r>
            <a:r>
              <a:rPr lang="en-US" altLang="ko-KR" dirty="0" err="1">
                <a:latin typeface="Arial" panose="020B0604020202020204" pitchFamily="34" charset="0"/>
              </a:rPr>
              <a:t>em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도 못함 </a:t>
            </a:r>
            <a:r>
              <a:rPr lang="en-US" altLang="ko-KR" dirty="0">
                <a:latin typeface="Arial" panose="020B0604020202020204" pitchFamily="34" charset="0"/>
              </a:rPr>
              <a:t>linear </a:t>
            </a:r>
            <a:r>
              <a:rPr lang="ko-KR" altLang="en-US" dirty="0">
                <a:latin typeface="Arial" panose="020B0604020202020204" pitchFamily="34" charset="0"/>
              </a:rPr>
              <a:t>하게 분리 가능해야 </a:t>
            </a:r>
            <a:r>
              <a:rPr lang="en-US" altLang="ko-KR" dirty="0" err="1">
                <a:latin typeface="Arial" panose="020B0604020202020204" pitchFamily="34" charset="0"/>
              </a:rPr>
              <a:t>kmean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하고 </a:t>
            </a:r>
            <a:r>
              <a:rPr lang="en-US" altLang="ko-KR" dirty="0">
                <a:latin typeface="Arial" panose="020B0604020202020204" pitchFamily="34" charset="0"/>
              </a:rPr>
              <a:t>EM </a:t>
            </a:r>
            <a:r>
              <a:rPr lang="ko-KR" altLang="en-US" dirty="0">
                <a:latin typeface="Arial" panose="020B0604020202020204" pitchFamily="34" charset="0"/>
              </a:rPr>
              <a:t>이 다 잘됨</a:t>
            </a:r>
            <a:endParaRPr lang="en-US" altLang="ko-KR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What did both methods fail to identify? (k mean </a:t>
            </a:r>
            <a:r>
              <a:rPr lang="ko-KR" altLang="en-US" dirty="0">
                <a:latin typeface="Arial" panose="020B0604020202020204" pitchFamily="34" charset="0"/>
              </a:rPr>
              <a:t>과 </a:t>
            </a:r>
            <a:r>
              <a:rPr lang="en-US" altLang="ko-KR" dirty="0">
                <a:latin typeface="Arial" panose="020B0604020202020204" pitchFamily="34" charset="0"/>
              </a:rPr>
              <a:t>EM </a:t>
            </a:r>
            <a:r>
              <a:rPr lang="ko-KR" altLang="en-US" dirty="0">
                <a:latin typeface="Arial" panose="020B0604020202020204" pitchFamily="34" charset="0"/>
              </a:rPr>
              <a:t>이 </a:t>
            </a:r>
            <a:r>
              <a:rPr lang="ko-KR" altLang="en-US" dirty="0" err="1">
                <a:latin typeface="Arial" panose="020B0604020202020204" pitchFamily="34" charset="0"/>
              </a:rPr>
              <a:t>실패하는건</a:t>
            </a:r>
            <a:r>
              <a:rPr lang="en-US" altLang="ko-KR" dirty="0">
                <a:latin typeface="Arial" panose="020B0604020202020204" pitchFamily="34" charset="0"/>
              </a:rPr>
              <a:t>?)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– </a:t>
            </a:r>
            <a:r>
              <a:rPr lang="en-US" altLang="en-US" dirty="0">
                <a:latin typeface="Arial" panose="020B0604020202020204" pitchFamily="34" charset="0"/>
              </a:rPr>
              <a:t>Outliers, color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What are the possible problems of picking a bad bandwidth for Mean Shift clustering?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문제가 </a:t>
            </a:r>
            <a:r>
              <a:rPr lang="ko-KR" altLang="en-US" dirty="0" err="1">
                <a:latin typeface="Arial" panose="020B0604020202020204" pitchFamily="34" charset="0"/>
              </a:rPr>
              <a:t>뭐냐하면</a:t>
            </a:r>
            <a:r>
              <a:rPr lang="ko-KR" altLang="en-US" dirty="0">
                <a:latin typeface="Arial" panose="020B0604020202020204" pitchFamily="34" charset="0"/>
              </a:rPr>
              <a:t> 이미지 </a:t>
            </a:r>
            <a:r>
              <a:rPr lang="en-US" altLang="ko-KR" dirty="0">
                <a:latin typeface="Arial" panose="020B0604020202020204" pitchFamily="34" charset="0"/>
              </a:rPr>
              <a:t>3</a:t>
            </a:r>
            <a:r>
              <a:rPr lang="ko-KR" altLang="en-US" dirty="0">
                <a:latin typeface="Arial" panose="020B0604020202020204" pitchFamily="34" charset="0"/>
              </a:rPr>
              <a:t>장이 있는데 </a:t>
            </a:r>
            <a:r>
              <a:rPr lang="en-US" altLang="ko-KR" dirty="0">
                <a:latin typeface="Arial" panose="020B0604020202020204" pitchFamily="34" charset="0"/>
              </a:rPr>
              <a:t>3</a:t>
            </a:r>
            <a:r>
              <a:rPr lang="ko-KR" altLang="en-US" dirty="0">
                <a:latin typeface="Arial" panose="020B0604020202020204" pitchFamily="34" charset="0"/>
              </a:rPr>
              <a:t>가지 무더기가 있음</a:t>
            </a:r>
            <a:r>
              <a:rPr lang="en-US" altLang="ko-KR" dirty="0">
                <a:latin typeface="Arial" panose="020B0604020202020204" pitchFamily="34" charset="0"/>
              </a:rPr>
              <a:t>. </a:t>
            </a:r>
            <a:r>
              <a:rPr lang="ko-KR" altLang="en-US" dirty="0">
                <a:latin typeface="Arial" panose="020B0604020202020204" pitchFamily="34" charset="0"/>
              </a:rPr>
              <a:t>잘 </a:t>
            </a:r>
            <a:r>
              <a:rPr lang="ko-KR" altLang="en-US" dirty="0" err="1">
                <a:latin typeface="Arial" panose="020B0604020202020204" pitchFamily="34" charset="0"/>
              </a:rPr>
              <a:t>분류된거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</a:rPr>
              <a:t>각 무더기에 맞게 색칠함</a:t>
            </a:r>
            <a:r>
              <a:rPr lang="en-US" altLang="ko-KR" dirty="0">
                <a:latin typeface="Arial" panose="020B0604020202020204" pitchFamily="34" charset="0"/>
              </a:rPr>
              <a:t>) </a:t>
            </a:r>
            <a:r>
              <a:rPr lang="ko-KR" altLang="en-US" dirty="0">
                <a:latin typeface="Arial" panose="020B0604020202020204" pitchFamily="34" charset="0"/>
              </a:rPr>
              <a:t>어느정도 분류가 </a:t>
            </a:r>
            <a:r>
              <a:rPr lang="ko-KR" altLang="en-US" dirty="0" err="1">
                <a:latin typeface="Arial" panose="020B0604020202020204" pitchFamily="34" charset="0"/>
              </a:rPr>
              <a:t>잘못된거</a:t>
            </a:r>
            <a:r>
              <a:rPr lang="en-US" altLang="ko-KR" dirty="0">
                <a:latin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</a:rPr>
              <a:t>각 무더기에 여러 개 색깔이 섞여 있음</a:t>
            </a:r>
            <a:r>
              <a:rPr lang="en-US" altLang="ko-KR" dirty="0">
                <a:latin typeface="Arial" panose="020B0604020202020204" pitchFamily="34" charset="0"/>
              </a:rPr>
              <a:t>(bandwidth </a:t>
            </a:r>
            <a:r>
              <a:rPr lang="ko-KR" altLang="en-US" dirty="0">
                <a:latin typeface="Arial" panose="020B0604020202020204" pitchFamily="34" charset="0"/>
              </a:rPr>
              <a:t>가 작은 경우</a:t>
            </a:r>
            <a:r>
              <a:rPr lang="en-US" altLang="ko-KR" dirty="0">
                <a:latin typeface="Arial" panose="020B0604020202020204" pitchFamily="34" charset="0"/>
              </a:rPr>
              <a:t>), </a:t>
            </a:r>
            <a:r>
              <a:rPr lang="ko-KR" altLang="en-US" dirty="0">
                <a:latin typeface="Arial" panose="020B0604020202020204" pitchFamily="34" charset="0"/>
              </a:rPr>
              <a:t>더욱 분류가 </a:t>
            </a:r>
            <a:r>
              <a:rPr lang="ko-KR" altLang="en-US" dirty="0" err="1">
                <a:latin typeface="Arial" panose="020B0604020202020204" pitchFamily="34" charset="0"/>
              </a:rPr>
              <a:t>잘못된거</a:t>
            </a:r>
            <a:r>
              <a:rPr lang="en-US" altLang="ko-KR" dirty="0">
                <a:latin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</a:rPr>
              <a:t>한무더기를</a:t>
            </a:r>
            <a:r>
              <a:rPr lang="ko-KR" altLang="en-US" dirty="0">
                <a:latin typeface="Arial" panose="020B0604020202020204" pitchFamily="34" charset="0"/>
              </a:rPr>
              <a:t> 넘어서 색깔이 칠해져 있음</a:t>
            </a:r>
            <a:r>
              <a:rPr lang="en-US" altLang="ko-KR" dirty="0">
                <a:latin typeface="Arial" panose="020B0604020202020204" pitchFamily="34" charset="0"/>
              </a:rPr>
              <a:t>,bandwidth </a:t>
            </a:r>
            <a:r>
              <a:rPr lang="ko-KR" altLang="en-US" dirty="0">
                <a:latin typeface="Arial" panose="020B0604020202020204" pitchFamily="34" charset="0"/>
              </a:rPr>
              <a:t>가 너무 큰 경우</a:t>
            </a:r>
            <a:r>
              <a:rPr lang="en-US" altLang="ko-KR" dirty="0">
                <a:latin typeface="Arial" panose="020B0604020202020204" pitchFamily="34" charset="0"/>
              </a:rPr>
              <a:t>)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– 1.overlaps 2.too many or too few clusters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For which of the following do you have to pick k before clustering?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Agglomerative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>
                <a:latin typeface="Arial" panose="020B0604020202020204" pitchFamily="34" charset="0"/>
              </a:rPr>
              <a:t>K-Means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Mean Shift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Divisive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 err="1">
                <a:latin typeface="Arial" panose="020B0604020202020204" pitchFamily="34" charset="0"/>
              </a:rPr>
              <a:t>Em</a:t>
            </a:r>
            <a:r>
              <a:rPr lang="en-US" altLang="en-US" dirty="0">
                <a:latin typeface="Arial" panose="020B0604020202020204" pitchFamily="34" charset="0"/>
              </a:rPr>
              <a:t> with GMMs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 err="1">
                <a:latin typeface="Arial" panose="020B0604020202020204" pitchFamily="34" charset="0"/>
              </a:rPr>
              <a:t>DBScan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Which of the following cluster with a distance metric?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>
                <a:latin typeface="Arial" panose="020B0604020202020204" pitchFamily="34" charset="0"/>
              </a:rPr>
              <a:t>Agglomerative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>
                <a:latin typeface="Arial" panose="020B0604020202020204" pitchFamily="34" charset="0"/>
              </a:rPr>
              <a:t>K-Means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Mean Shift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>
                <a:latin typeface="Arial" panose="020B0604020202020204" pitchFamily="34" charset="0"/>
              </a:rPr>
              <a:t>Divisive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 err="1">
                <a:latin typeface="Arial" panose="020B0604020202020204" pitchFamily="34" charset="0"/>
              </a:rPr>
              <a:t>Em</a:t>
            </a:r>
            <a:r>
              <a:rPr lang="en-US" altLang="en-US" dirty="0">
                <a:latin typeface="Arial" panose="020B0604020202020204" pitchFamily="34" charset="0"/>
              </a:rPr>
              <a:t> with GMMs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 err="1">
                <a:latin typeface="Arial" panose="020B0604020202020204" pitchFamily="34" charset="0"/>
              </a:rPr>
              <a:t>DBScan</a:t>
            </a:r>
            <a:endParaRPr lang="en-US" altLang="en-US" dirty="0">
              <a:latin typeface="Arial" panose="020B0604020202020204" pitchFamily="34" charset="0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=======</a:t>
            </a:r>
            <a:r>
              <a:rPr lang="en-US" altLang="en-US" dirty="0">
                <a:latin typeface="Arial" panose="020B0604020202020204" pitchFamily="34" charset="0"/>
                <a:sym typeface="Wingdings" panose="05000000000000000000" pitchFamily="2" charset="2"/>
              </a:rPr>
              <a:t> mean </a:t>
            </a:r>
            <a:r>
              <a:rPr lang="ko-KR" altLang="en-US" dirty="0">
                <a:latin typeface="Arial" panose="020B0604020202020204" pitchFamily="34" charset="0"/>
                <a:sym typeface="Wingdings" panose="05000000000000000000" pitchFamily="2" charset="2"/>
              </a:rPr>
              <a:t>하고 </a:t>
            </a:r>
            <a:r>
              <a:rPr lang="en-US" altLang="ko-KR" dirty="0" err="1">
                <a:latin typeface="Arial" panose="020B0604020202020204" pitchFamily="34" charset="0"/>
                <a:sym typeface="Wingdings" panose="05000000000000000000" pitchFamily="2" charset="2"/>
              </a:rPr>
              <a:t>dbscan</a:t>
            </a:r>
            <a:r>
              <a:rPr lang="en-US" altLang="ko-KR" dirty="0"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rial" panose="020B0604020202020204" pitchFamily="34" charset="0"/>
                <a:sym typeface="Wingdings" panose="05000000000000000000" pitchFamily="2" charset="2"/>
              </a:rPr>
              <a:t>은 밀도를 이용한다</a:t>
            </a:r>
            <a:r>
              <a:rPr lang="en-US" altLang="ko-KR" dirty="0">
                <a:latin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Which of the following can cluster groups that aren’t linearly separable?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>
                <a:latin typeface="Arial" panose="020B0604020202020204" pitchFamily="34" charset="0"/>
              </a:rPr>
              <a:t>Agglomerative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K-Means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Mean Shift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>
                <a:latin typeface="Arial" panose="020B0604020202020204" pitchFamily="34" charset="0"/>
              </a:rPr>
              <a:t>Divisive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 err="1">
                <a:latin typeface="Arial" panose="020B0604020202020204" pitchFamily="34" charset="0"/>
              </a:rPr>
              <a:t>Em</a:t>
            </a:r>
            <a:r>
              <a:rPr lang="en-US" altLang="en-US" dirty="0">
                <a:latin typeface="Arial" panose="020B0604020202020204" pitchFamily="34" charset="0"/>
              </a:rPr>
              <a:t> with GMMs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 err="1">
                <a:latin typeface="Arial" panose="020B0604020202020204" pitchFamily="34" charset="0"/>
              </a:rPr>
              <a:t>DBScan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What’s changing between the t-SNE cluster results?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Number of steps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Learning rate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>
                <a:latin typeface="Arial" panose="020B0604020202020204" pitchFamily="34" charset="0"/>
              </a:rPr>
              <a:t>Perplexity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What features of the original cluster is not consistently captured by t-SNE?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문제가 점들이 분류되어 있는 것들인데</a:t>
            </a:r>
            <a:r>
              <a:rPr lang="en-US" altLang="ko-KR" dirty="0">
                <a:latin typeface="Arial" panose="020B0604020202020204" pitchFamily="34" charset="0"/>
              </a:rPr>
              <a:t>,,, </a:t>
            </a:r>
            <a:r>
              <a:rPr lang="ko-KR" altLang="en-US" dirty="0">
                <a:latin typeface="Arial" panose="020B0604020202020204" pitchFamily="34" charset="0"/>
              </a:rPr>
              <a:t>암튼 </a:t>
            </a:r>
            <a:r>
              <a:rPr lang="ko-KR" altLang="en-US" dirty="0" err="1">
                <a:latin typeface="Arial" panose="020B0604020202020204" pitchFamily="34" charset="0"/>
              </a:rPr>
              <a:t>밀도랑</a:t>
            </a:r>
            <a:r>
              <a:rPr lang="ko-KR" altLang="en-US" dirty="0">
                <a:latin typeface="Arial" panose="020B0604020202020204" pitchFamily="34" charset="0"/>
              </a:rPr>
              <a:t> 사이즈가 변했음 분류후에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>
                <a:latin typeface="Arial" panose="020B0604020202020204" pitchFamily="34" charset="0"/>
              </a:rPr>
              <a:t>Cluster size and density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What features of the original cluster is not consistently captured by t-SNE?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문제가 점들이 분류되어 있는 것들인데 분류후에 거리가 유지가 안됨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</a:t>
            </a:r>
            <a:r>
              <a:rPr lang="en-US" altLang="en-US" dirty="0">
                <a:latin typeface="Arial" panose="020B0604020202020204" pitchFamily="34" charset="0"/>
              </a:rPr>
              <a:t>Relative distance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What features of the original cluster is not consistently captured by t-SNE?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문제가 점들이 선처럼 </a:t>
            </a:r>
            <a:r>
              <a:rPr lang="ko-KR" altLang="en-US" dirty="0" err="1">
                <a:latin typeface="Arial" panose="020B0604020202020204" pitchFamily="34" charset="0"/>
              </a:rPr>
              <a:t>모여있는건데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latin typeface="Arial" panose="020B0604020202020204" pitchFamily="34" charset="0"/>
              </a:rPr>
              <a:t>정답 </a:t>
            </a:r>
            <a:r>
              <a:rPr lang="en-US" altLang="ko-KR" dirty="0">
                <a:latin typeface="Arial" panose="020B0604020202020204" pitchFamily="34" charset="0"/>
              </a:rPr>
              <a:t>=&gt; shape </a:t>
            </a:r>
            <a:r>
              <a:rPr lang="ko-KR" altLang="en-US" dirty="0">
                <a:latin typeface="Arial" panose="020B0604020202020204" pitchFamily="34" charset="0"/>
              </a:rPr>
              <a:t>가 유지가 안됨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Given the winning use case, suggest a clustering method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en-US" dirty="0">
              <a:latin typeface="Arial" panose="020B0604020202020204" pitchFamily="34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병찬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GMM - </a:t>
            </a:r>
            <a:r>
              <a:rPr lang="en-US" dirty="0" err="1"/>
              <a:t>Gausian</a:t>
            </a:r>
            <a:r>
              <a:rPr lang="en-US" dirty="0"/>
              <a:t> 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568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730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341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병찬</a:t>
            </a:r>
            <a:r>
              <a:rPr lang="en-US" altLang="ko-KR" dirty="0"/>
              <a:t>, </a:t>
            </a:r>
            <a:r>
              <a:rPr lang="ko-KR" altLang="en-US" dirty="0"/>
              <a:t>제일 마지막 슬라이드는 여기에 없는데</a:t>
            </a:r>
            <a:endParaRPr lang="en-US" altLang="ko-KR" dirty="0"/>
          </a:p>
          <a:p>
            <a:r>
              <a:rPr lang="en-US" dirty="0"/>
              <a:t>t-SNE </a:t>
            </a:r>
            <a:r>
              <a:rPr lang="ko-KR" altLang="en-US" dirty="0" err="1"/>
              <a:t>티즈니</a:t>
            </a:r>
            <a:r>
              <a:rPr lang="ko-KR" altLang="en-US" dirty="0"/>
              <a:t> 에 관한 것임</a:t>
            </a:r>
            <a:endParaRPr lang="en-US" altLang="ko-KR" dirty="0"/>
          </a:p>
          <a:p>
            <a:r>
              <a:rPr lang="en-US" dirty="0"/>
              <a:t>https://distill.pub/2016/misread-tsne/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019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5900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병찬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ko-KR" altLang="en-US" dirty="0" err="1"/>
              <a:t>카훗으로</a:t>
            </a:r>
            <a:r>
              <a:rPr lang="ko-KR" altLang="en-US" dirty="0"/>
              <a:t> 문제를 냈는데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클러스터링 순서를 묻는 문제임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보기 </a:t>
            </a:r>
            <a:r>
              <a:rPr lang="en-US" dirty="0"/>
              <a:t>{2.75, 9} {8, 10} {0, 3.67} {3, 4}</a:t>
            </a:r>
          </a:p>
          <a:p>
            <a:endParaRPr lang="en-US" dirty="0"/>
          </a:p>
          <a:p>
            <a:r>
              <a:rPr lang="ko-KR" altLang="en-US" dirty="0"/>
              <a:t>나의정답은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{3, 4} -&gt;{0, 3.67} -&gt;{8, 10} -&gt; {2.75, 9}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정답은 </a:t>
            </a:r>
            <a:r>
              <a:rPr lang="en-US" altLang="ko-KR" dirty="0"/>
              <a:t>(</a:t>
            </a:r>
            <a:r>
              <a:rPr lang="ko-KR" altLang="en-US" dirty="0"/>
              <a:t>이게 격차가 </a:t>
            </a:r>
            <a:r>
              <a:rPr lang="ko-KR" altLang="en-US" dirty="0" err="1"/>
              <a:t>작은것들끼리</a:t>
            </a:r>
            <a:r>
              <a:rPr lang="ko-KR" altLang="en-US" dirty="0"/>
              <a:t> 그룹으로 </a:t>
            </a:r>
            <a:r>
              <a:rPr lang="ko-KR" altLang="en-US" dirty="0" err="1"/>
              <a:t>무끄면</a:t>
            </a:r>
            <a:r>
              <a:rPr lang="ko-KR" altLang="en-US" dirty="0"/>
              <a:t> 됨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{4,4} -&gt;  {3,4} -&gt; {8,10} -&gt; {0, 3.67} -&gt; {2.75, 9}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974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병찬</a:t>
            </a:r>
            <a:endParaRPr lang="en-US" altLang="ko-KR" dirty="0"/>
          </a:p>
          <a:p>
            <a:r>
              <a:rPr lang="ko-KR" altLang="en-US" dirty="0"/>
              <a:t>오른쪽 상단 첫번째 네모 상자들은 그냥 글자를 순서</a:t>
            </a:r>
            <a:r>
              <a:rPr lang="en-US" altLang="ko-KR" dirty="0"/>
              <a:t>(</a:t>
            </a:r>
            <a:r>
              <a:rPr lang="ko-KR" altLang="en-US" dirty="0"/>
              <a:t>왼쪽 </a:t>
            </a:r>
            <a:r>
              <a:rPr lang="en-US" altLang="ko-KR" dirty="0"/>
              <a:t>-&gt; </a:t>
            </a:r>
            <a:r>
              <a:rPr lang="ko-KR" altLang="en-US" dirty="0"/>
              <a:t>오른쪽</a:t>
            </a:r>
            <a:r>
              <a:rPr lang="en-US" altLang="ko-KR" dirty="0"/>
              <a:t>) </a:t>
            </a:r>
            <a:r>
              <a:rPr lang="ko-KR" altLang="en-US" dirty="0"/>
              <a:t>으로 </a:t>
            </a:r>
            <a:r>
              <a:rPr lang="ko-KR" altLang="en-US" dirty="0" err="1"/>
              <a:t>읽었을때</a:t>
            </a:r>
            <a:r>
              <a:rPr lang="ko-KR" altLang="en-US" dirty="0"/>
              <a:t> 순서이고</a:t>
            </a:r>
            <a:endParaRPr lang="en-US" altLang="ko-KR" dirty="0"/>
          </a:p>
          <a:p>
            <a:r>
              <a:rPr lang="ko-KR" altLang="en-US" dirty="0"/>
              <a:t>두번째 네모 상자들은 </a:t>
            </a:r>
            <a:r>
              <a:rPr lang="ko-KR" altLang="en-US" dirty="0" err="1"/>
              <a:t>비슷한것끼리</a:t>
            </a:r>
            <a:r>
              <a:rPr lang="ko-KR" altLang="en-US" dirty="0"/>
              <a:t> </a:t>
            </a:r>
            <a:r>
              <a:rPr lang="ko-KR" altLang="en-US" dirty="0" err="1"/>
              <a:t>묶은것임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142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병찬</a:t>
            </a:r>
            <a:endParaRPr lang="en-US" altLang="ko-KR" dirty="0"/>
          </a:p>
          <a:p>
            <a:r>
              <a:rPr lang="ko-KR" altLang="en-US" dirty="0"/>
              <a:t>어떻게 뭉치는지 알고리즘 설명이다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1219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020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병찬</a:t>
            </a:r>
            <a:r>
              <a:rPr lang="en-US" altLang="ko-KR" dirty="0"/>
              <a:t>, </a:t>
            </a:r>
            <a:r>
              <a:rPr lang="ko-KR" altLang="en-US" dirty="0"/>
              <a:t>이거 중심점 </a:t>
            </a:r>
            <a:r>
              <a:rPr lang="ko-KR" altLang="en-US" dirty="0" err="1"/>
              <a:t>구하라는거</a:t>
            </a:r>
            <a:r>
              <a:rPr lang="ko-KR" altLang="en-US" dirty="0"/>
              <a:t> 이해를 못하겠네 </a:t>
            </a:r>
            <a:r>
              <a:rPr lang="en-US" altLang="ko-KR" dirty="0"/>
              <a:t>-_-</a:t>
            </a:r>
          </a:p>
          <a:p>
            <a:r>
              <a:rPr lang="ko-KR" altLang="en-US" dirty="0"/>
              <a:t>문제는 저렇게 초기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centroid(</a:t>
            </a:r>
            <a:r>
              <a:rPr lang="ko-KR" altLang="en-US" dirty="0"/>
              <a:t>중심점</a:t>
            </a:r>
            <a:r>
              <a:rPr lang="en-US" altLang="ko-KR" dirty="0"/>
              <a:t>) </a:t>
            </a:r>
            <a:r>
              <a:rPr lang="ko-KR" altLang="en-US" dirty="0"/>
              <a:t>을 </a:t>
            </a:r>
            <a:r>
              <a:rPr lang="ko-KR" altLang="en-US" dirty="0" err="1"/>
              <a:t>줬을때</a:t>
            </a:r>
            <a:r>
              <a:rPr lang="ko-KR" altLang="en-US" dirty="0"/>
              <a:t> </a:t>
            </a:r>
            <a:r>
              <a:rPr lang="en-US" altLang="ko-KR" dirty="0"/>
              <a:t>blue </a:t>
            </a:r>
            <a:r>
              <a:rPr lang="ko-KR" altLang="en-US" dirty="0"/>
              <a:t>의 </a:t>
            </a:r>
            <a:r>
              <a:rPr lang="en-US" altLang="ko-KR" dirty="0"/>
              <a:t>1step </a:t>
            </a:r>
            <a:r>
              <a:rPr lang="ko-KR" altLang="en-US" dirty="0"/>
              <a:t>하고 난 후의 위치를 구하라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1.75, 3.25</a:t>
            </a:r>
          </a:p>
          <a:p>
            <a:endParaRPr lang="en-US" altLang="ko-KR" dirty="0"/>
          </a:p>
          <a:p>
            <a:r>
              <a:rPr lang="ko-KR" altLang="en-US" dirty="0"/>
              <a:t>병찬</a:t>
            </a:r>
            <a:r>
              <a:rPr lang="en-US" altLang="ko-KR" dirty="0"/>
              <a:t>, </a:t>
            </a:r>
            <a:r>
              <a:rPr lang="ko-KR" altLang="en-US" dirty="0"/>
              <a:t>알아냈어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우선 랜덤하게 점을 찍은 다</a:t>
            </a:r>
            <a:r>
              <a:rPr lang="en-US" altLang="ko-KR" dirty="0"/>
              <a:t>(</a:t>
            </a:r>
            <a:r>
              <a:rPr lang="ko-KR" altLang="en-US" dirty="0"/>
              <a:t>이게 </a:t>
            </a:r>
            <a:r>
              <a:rPr lang="en-US" altLang="ko-KR" dirty="0"/>
              <a:t>centroid)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2. Centroid</a:t>
            </a:r>
            <a:r>
              <a:rPr lang="ko-KR" altLang="en-US" dirty="0"/>
              <a:t>에 가까운 애들을 해당 </a:t>
            </a:r>
            <a:r>
              <a:rPr lang="en-US" altLang="ko-KR" dirty="0"/>
              <a:t>centroid</a:t>
            </a:r>
            <a:r>
              <a:rPr lang="ko-KR" altLang="en-US" dirty="0"/>
              <a:t>에 속하는 클러스터로 묶는다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속하는 점들의 평균을 구하여 </a:t>
            </a:r>
            <a:r>
              <a:rPr lang="en-US" altLang="ko-KR" dirty="0"/>
              <a:t>centroid </a:t>
            </a:r>
            <a:r>
              <a:rPr lang="ko-KR" altLang="en-US" dirty="0"/>
              <a:t>를 이동시킨다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2~3</a:t>
            </a:r>
            <a:r>
              <a:rPr lang="ko-KR" altLang="en-US" dirty="0"/>
              <a:t>번 반복하는데 </a:t>
            </a:r>
            <a:r>
              <a:rPr lang="en-US" altLang="ko-KR" dirty="0"/>
              <a:t>centroid </a:t>
            </a:r>
            <a:r>
              <a:rPr lang="ko-KR" altLang="en-US" dirty="0"/>
              <a:t>가 안 </a:t>
            </a:r>
            <a:r>
              <a:rPr lang="ko-KR" altLang="en-US" dirty="0" err="1"/>
              <a:t>움직일때까지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여기서는 </a:t>
            </a:r>
            <a:r>
              <a:rPr lang="en-US" altLang="ko-KR" dirty="0"/>
              <a:t>blue </a:t>
            </a:r>
            <a:r>
              <a:rPr lang="ko-KR" altLang="en-US" dirty="0"/>
              <a:t>에 속하게 되는 점이 </a:t>
            </a:r>
            <a:r>
              <a:rPr lang="en-US" altLang="ko-KR" dirty="0"/>
              <a:t>4</a:t>
            </a:r>
            <a:r>
              <a:rPr lang="ko-KR" altLang="en-US" dirty="0"/>
              <a:t>개이다</a:t>
            </a:r>
            <a:r>
              <a:rPr lang="en-US" altLang="ko-KR" dirty="0"/>
              <a:t>. </a:t>
            </a:r>
            <a:r>
              <a:rPr lang="ko-KR" altLang="en-US" dirty="0"/>
              <a:t>끄트머리 점</a:t>
            </a:r>
            <a:r>
              <a:rPr lang="en-US" altLang="ko-KR" dirty="0"/>
              <a:t>(2,5)</a:t>
            </a:r>
            <a:r>
              <a:rPr lang="ko-KR" altLang="en-US" dirty="0"/>
              <a:t>이 애매한데 자세히 보면 </a:t>
            </a:r>
            <a:r>
              <a:rPr lang="en-US" altLang="ko-KR" dirty="0"/>
              <a:t>blue </a:t>
            </a:r>
            <a:r>
              <a:rPr lang="ko-KR" altLang="en-US" dirty="0"/>
              <a:t>에 속한다</a:t>
            </a:r>
            <a:endParaRPr lang="en-US" altLang="ko-KR" dirty="0"/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3,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2,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3,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1.75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3.25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839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4AEF-94AF-604D-86EF-BEA9B6AC343B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13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6553-DA58-3E4D-8679-EBC271FDF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73819-C3E8-864B-B3DF-B903D52E9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FB508-0854-D040-9408-F52453AA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7C2EC-B986-E245-81F0-5F6BDC0E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C1126-6475-5946-A7ED-8B6F7B7B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4A2C6-6363-9941-B187-056A2EAE433A}" type="slidenum">
              <a:rPr lang="en-GB" altLang="en-US" smtClean="0"/>
              <a:pPr/>
              <a:t>‹#›</a:t>
            </a:fld>
            <a:endParaRPr lang="en-GB" altLang="en-US"/>
          </a:p>
        </p:txBody>
      </p:sp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923946F1-4CE8-B344-A997-4A6B81043CDA}"/>
              </a:ext>
            </a:extLst>
          </p:cNvPr>
          <p:cNvGraphicFramePr>
            <a:graphicFrameLocks/>
          </p:cNvGraphicFramePr>
          <p:nvPr userDrawn="1"/>
        </p:nvGraphicFramePr>
        <p:xfrm>
          <a:off x="3886200" y="6629400"/>
          <a:ext cx="1371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76450" imgH="565150" progId="">
                  <p:embed/>
                </p:oleObj>
              </mc:Choice>
              <mc:Fallback>
                <p:oleObj r:id="rId2" imgW="2076450" imgH="565150" progId="">
                  <p:embed/>
                  <p:pic>
                    <p:nvPicPr>
                      <p:cNvPr id="4" name="Object 10">
                        <a:extLst>
                          <a:ext uri="{FF2B5EF4-FFF2-40B4-BE49-F238E27FC236}">
                            <a16:creationId xmlns:a16="http://schemas.microsoft.com/office/drawing/2014/main" id="{25D6387D-4BAC-2F4C-B059-1DC1EA870ED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6629400"/>
                        <a:ext cx="13716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0228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95AE-BC61-C648-B580-5FEDABF8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8CBFE-C5F3-0640-80BA-C5720AC2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4015-0A6C-8349-A6B0-C1B8D064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9FA04-B52F-FE49-994D-C8E6FC98D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F9D8E-9F30-BC46-A0B5-4917D2CC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D00E-798F-6B4F-8C7C-D5DEE8F2F0AD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346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FEB7B7-3499-B045-A8C6-D00BB0B8A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9EBE5-44B6-2A4D-81A7-F4E13E1CB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5E7FB-F2E2-D844-B6E5-B8DF28B9F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D41E-88FE-0446-8896-58A10DE4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DE280-7BB3-C349-8110-05E33A8D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6A662-97BA-224B-8B3D-AEF1F1CF2990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20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264F-FF00-9A47-BCC6-15A40DC8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0E13C-90AD-2142-943C-876434A9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1B202-DB94-FA49-8E16-70E91E738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B3D38-8DE5-3640-A359-73424740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1621B-0CDF-154F-AE6E-CA0BD2BF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28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597C-E1CB-9F45-8881-66D70BBA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0671D-2C45-024C-A13A-5DD242663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B398E-19F1-794D-A2D7-AA3E7B0CE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B4861-DA1C-9543-BAF6-7FE0D9BE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168C7-2AE0-E34B-BBB3-3A5F71BF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C82C-2AA7-3248-A71D-C475916ECB8F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5886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08713-8855-9547-8FCA-FFA72B66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90E51-FF22-2242-86C3-F11E65E58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D18D4-07FC-3E4C-97ED-4356BDA6A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5282E-5379-854E-8682-91FC61DB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12A0D-A68A-F646-8B25-76E6AC67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E809F-47DD-D34E-9D11-95DA81643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58D2-0F79-FE49-B8FD-806B58208138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627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2273-A428-EB4C-9355-7C257D59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A8505-A892-4D4A-8A34-D705D5B3F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37526-B7E5-CD4F-8037-108C77A29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AE3B9-656A-1946-9917-CC84C0C1FB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9D278-A8BA-0B4A-990C-46A407646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469F0-15B2-874C-B41A-3E50D19D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C707E-655E-4E44-89EC-BA11E3D1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E4163-8FB0-9C45-8243-DBFF2213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448A-E3CD-0E4D-A714-5CDF2BD4A49A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7961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B8F8-C259-9B49-8373-004006D4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8C0B3-DBCF-DD48-8C3A-F29E4F24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C141-6EC7-EF40-808D-AE300788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403E5-BB69-894F-B3A9-E2F8F2FA7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1589-2B22-C149-AD37-5189C28F0CA3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1902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FCCE7-BF36-9D47-841B-348851D5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4A7DD-4FA6-3F42-B65A-9ED23A2D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8380F-3606-684E-81A0-C8248938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4875-5F76-2549-91F5-0E32FA7C7D6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89032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8EC8-B53B-764C-8532-6DBE8119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F06D-7B91-184F-809D-B1ADC8BCA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B4778-58D2-914E-B849-B90535A4A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7EB73-4A8A-6147-9566-63B2F0194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D4ACB-5444-254B-BEE5-1505FE301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21D32-12A0-9E4C-B769-C32F5880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5FE94-234E-4A48-B9AC-236E7E314CF7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1538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D539A-515C-5449-A9E0-764253CE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79C3B-651C-6747-A49D-3D6470A9D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9C95D-C0B5-004D-A0F0-C87771644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917D9-D38D-D941-B9F3-5312EC1D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809D7-FDD2-7B48-86CA-DD09DE1C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7BD3E-46A4-9242-992A-D5C32449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1571-195A-1646-AC27-5FC4F1B3D9F3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7259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C1BE3E-413A-C849-96DD-3E57B57D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AE51F-8E33-F944-9C0B-F95562C09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16647-AD6F-F24E-89FF-61222AA2E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39825-F8C1-204E-9E18-CFC2E9A28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altLang="en-US"/>
              <a:t>Weixiong Zhang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475FA-71F7-3949-9D88-8BB76C45D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A0016-D80C-A845-A9FA-36132F9B756A}" type="slidenum">
              <a:rPr lang="en-GB" altLang="en-US" smtClean="0"/>
              <a:pPr/>
              <a:t>‹#›</a:t>
            </a:fld>
            <a:endParaRPr lang="en-GB" altLang="en-US"/>
          </a:p>
        </p:txBody>
      </p:sp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E3C7A653-3E70-D146-85DE-1B03296D1039}"/>
              </a:ext>
            </a:extLst>
          </p:cNvPr>
          <p:cNvGraphicFramePr>
            <a:graphicFrameLocks/>
          </p:cNvGraphicFramePr>
          <p:nvPr userDrawn="1"/>
        </p:nvGraphicFramePr>
        <p:xfrm>
          <a:off x="3886200" y="6588125"/>
          <a:ext cx="13716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2076450" imgH="565150" progId="">
                  <p:embed/>
                </p:oleObj>
              </mc:Choice>
              <mc:Fallback>
                <p:oleObj r:id="rId13" imgW="2076450" imgH="565150" progId="">
                  <p:embed/>
                  <p:pic>
                    <p:nvPicPr>
                      <p:cNvPr id="1031" name="Object 9">
                        <a:extLst>
                          <a:ext uri="{FF2B5EF4-FFF2-40B4-BE49-F238E27FC236}">
                            <a16:creationId xmlns:a16="http://schemas.microsoft.com/office/drawing/2014/main" id="{F474BA2C-5080-1146-BE3C-97EA5E321CC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6588125"/>
                        <a:ext cx="13716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10">
            <a:extLst>
              <a:ext uri="{FF2B5EF4-FFF2-40B4-BE49-F238E27FC236}">
                <a16:creationId xmlns:a16="http://schemas.microsoft.com/office/drawing/2014/main" id="{5835B15C-EEDF-4E4B-95FA-2E428110E9E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19088" y="914400"/>
            <a:ext cx="8497887" cy="0"/>
          </a:xfrm>
          <a:prstGeom prst="line">
            <a:avLst/>
          </a:prstGeom>
          <a:noFill/>
          <a:ln w="57150" cmpd="thickThin">
            <a:solidFill>
              <a:srgbClr val="FBC65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9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4">
            <a:extLst>
              <a:ext uri="{FF2B5EF4-FFF2-40B4-BE49-F238E27FC236}">
                <a16:creationId xmlns:a16="http://schemas.microsoft.com/office/drawing/2014/main" id="{B46F057A-E786-7349-964D-12165CA79F3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838200"/>
            <a:ext cx="8534400" cy="2209800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altLang="en-US" sz="3200" b="1" dirty="0"/>
              <a:t>CSE514 – Datamining</a:t>
            </a:r>
            <a:br>
              <a:rPr lang="en-US" altLang="en-US" sz="3200" b="1" dirty="0"/>
            </a:br>
            <a:r>
              <a:rPr lang="en-US" altLang="en-US" sz="3200" b="1" dirty="0"/>
              <a:t> Fall 2022</a:t>
            </a:r>
            <a:br>
              <a:rPr lang="en-US" altLang="en-US" sz="3200" b="1" dirty="0"/>
            </a:br>
            <a:br>
              <a:rPr lang="en-US" altLang="en-US" sz="3200" b="1" dirty="0"/>
            </a:br>
            <a:r>
              <a:rPr lang="en-US" altLang="en-US" sz="2800" b="1" dirty="0"/>
              <a:t>Clustering</a:t>
            </a:r>
            <a:endParaRPr lang="en-GB" altLang="en-US" sz="3600" dirty="0"/>
          </a:p>
        </p:txBody>
      </p:sp>
      <p:sp>
        <p:nvSpPr>
          <p:cNvPr id="5122" name="Text Box 6">
            <a:extLst>
              <a:ext uri="{FF2B5EF4-FFF2-40B4-BE49-F238E27FC236}">
                <a16:creationId xmlns:a16="http://schemas.microsoft.com/office/drawing/2014/main" id="{A2B05639-BBAF-2B4F-9D23-D89021DBB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452813"/>
            <a:ext cx="678497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2000">
                <a:latin typeface="Arial" panose="020B0604020202020204" pitchFamily="34" charset="0"/>
                <a:ea typeface="MS PGothic" panose="020B0600070205080204" pitchFamily="34" charset="-128"/>
              </a:rPr>
              <a:t>Cynthia Ma</a:t>
            </a:r>
          </a:p>
          <a:p>
            <a:pPr algn="ctr" eaLnBrk="1" hangingPunct="1"/>
            <a:endParaRPr lang="en-GB" altLang="en-US" sz="2000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algn="ctr" eaLnBrk="1" hangingPunct="1"/>
            <a:r>
              <a:rPr lang="en-GB" altLang="en-US" sz="2000">
                <a:latin typeface="Arial" panose="020B0604020202020204" pitchFamily="34" charset="0"/>
                <a:ea typeface="MS PGothic" panose="020B0600070205080204" pitchFamily="34" charset="-128"/>
              </a:rPr>
              <a:t>Department of Computer Science</a:t>
            </a:r>
          </a:p>
          <a:p>
            <a:pPr algn="ctr" eaLnBrk="1" hangingPunct="1"/>
            <a:r>
              <a:rPr lang="en-GB" altLang="en-US" sz="2000">
                <a:latin typeface="Arial" panose="020B0604020202020204" pitchFamily="34" charset="0"/>
                <a:ea typeface="MS PGothic" panose="020B0600070205080204" pitchFamily="34" charset="-128"/>
              </a:rPr>
              <a:t>Washington University in St. Louis</a:t>
            </a:r>
          </a:p>
          <a:p>
            <a:pPr algn="ctr" eaLnBrk="1" hangingPunct="1"/>
            <a:endParaRPr lang="en-GB" altLang="en-US" sz="2000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algn="ctr" eaLnBrk="1" hangingPunct="1">
              <a:spcBef>
                <a:spcPct val="30000"/>
              </a:spcBef>
            </a:pPr>
            <a:r>
              <a:rPr lang="en-GB" altLang="en-US" sz="2000">
                <a:latin typeface="Arial" panose="020B0604020202020204" pitchFamily="34" charset="0"/>
                <a:ea typeface="MS PGothic" panose="020B0600070205080204" pitchFamily="34" charset="-128"/>
              </a:rPr>
              <a:t>czma@wustl.edu</a:t>
            </a:r>
          </a:p>
          <a:p>
            <a:pPr algn="ctr" eaLnBrk="1" hangingPunct="1"/>
            <a:endParaRPr lang="en-GB" altLang="en-US" sz="2400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algn="ctr" eaLnBrk="1" hangingPunct="1"/>
            <a:endParaRPr lang="en-GB" altLang="en-US" i="1">
              <a:solidFill>
                <a:srgbClr val="FD3323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76F8-587D-D240-832D-6D1F486A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66822-931A-CF41-87AC-2B43E3F24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Define a metric of spread</a:t>
            </a:r>
          </a:p>
          <a:p>
            <a:pPr lvl="1"/>
            <a:r>
              <a:rPr lang="en-US" sz="2500" dirty="0"/>
              <a:t>Average Euclidean distance from the centroid</a:t>
            </a:r>
          </a:p>
          <a:p>
            <a:pPr lvl="1"/>
            <a:r>
              <a:rPr lang="en-US" sz="2500" dirty="0"/>
              <a:t>Maximum Hamming distance within the cluster</a:t>
            </a:r>
          </a:p>
          <a:p>
            <a:r>
              <a:rPr lang="en-US" sz="2800" dirty="0"/>
              <a:t>Define a method of division</a:t>
            </a:r>
          </a:p>
          <a:p>
            <a:pPr lvl="1"/>
            <a:r>
              <a:rPr lang="en-US" sz="2500" dirty="0"/>
              <a:t>Define new centroids within the cluster and allocate points to the closest centroid</a:t>
            </a:r>
          </a:p>
          <a:p>
            <a:r>
              <a:rPr lang="en-US" sz="2800" dirty="0"/>
              <a:t>Define all data points as part of one cluster</a:t>
            </a:r>
          </a:p>
          <a:p>
            <a:r>
              <a:rPr lang="en-US" sz="2800" dirty="0"/>
              <a:t>Loop until all data are in their own cluster:</a:t>
            </a:r>
          </a:p>
          <a:p>
            <a:pPr lvl="1"/>
            <a:r>
              <a:rPr lang="en-US" sz="2500" dirty="0"/>
              <a:t>Find the cluster with the greatest spread</a:t>
            </a:r>
          </a:p>
          <a:p>
            <a:pPr lvl="1"/>
            <a:r>
              <a:rPr lang="en-US" sz="2500" dirty="0"/>
              <a:t>Divide the cluster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F321-56C0-0744-AF60-31CFD2DA6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4D0A2-1372-F549-B962-87A3555E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346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1A53-C210-9849-A214-29DC8D827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8056"/>
            <a:ext cx="7886700" cy="1325563"/>
          </a:xfrm>
        </p:spPr>
        <p:txBody>
          <a:bodyPr/>
          <a:lstStyle/>
          <a:p>
            <a:r>
              <a:rPr lang="en-US" dirty="0"/>
              <a:t>Agglomerative vs. Divisive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A718-20D0-C84F-80C8-6C2174862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Agglomerative</a:t>
            </a:r>
          </a:p>
          <a:p>
            <a:pPr lvl="1"/>
            <a:r>
              <a:rPr lang="en-US" sz="2500" dirty="0"/>
              <a:t>Easy to implement</a:t>
            </a:r>
          </a:p>
          <a:p>
            <a:pPr lvl="1"/>
            <a:r>
              <a:rPr lang="en-US" sz="2500" dirty="0"/>
              <a:t>Merges are motivated by local structure</a:t>
            </a:r>
          </a:p>
          <a:p>
            <a:pPr lvl="1"/>
            <a:r>
              <a:rPr lang="en-US" sz="2500" dirty="0"/>
              <a:t>Getting to “k” clusters is a blind, possibly long, search</a:t>
            </a:r>
          </a:p>
          <a:p>
            <a:pPr lvl="1"/>
            <a:endParaRPr lang="en-US" sz="2500" dirty="0"/>
          </a:p>
          <a:p>
            <a:r>
              <a:rPr lang="en-US" sz="2800" dirty="0"/>
              <a:t>Divisive</a:t>
            </a:r>
          </a:p>
          <a:p>
            <a:pPr lvl="1"/>
            <a:r>
              <a:rPr lang="en-US" sz="2500" dirty="0"/>
              <a:t>The heuristic for division can be tricky</a:t>
            </a:r>
          </a:p>
          <a:p>
            <a:pPr lvl="1"/>
            <a:r>
              <a:rPr lang="en-US" sz="2500" dirty="0"/>
              <a:t>Divisions are motivated by global structure</a:t>
            </a:r>
          </a:p>
          <a:p>
            <a:pPr lvl="1"/>
            <a:r>
              <a:rPr lang="en-US" sz="2500" dirty="0"/>
              <a:t>Getting to “k” clusters can be quick, with easy to implement shortcuts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59D30-51A3-6E40-AD2C-FD2C0271E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2314A-9F19-C04A-BC89-B70FF342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290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BFF84-1E4E-9F4D-8BF1-FD2FB7E8E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1AC2C-9277-264E-8B9B-68611B09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42EA6BF2-A957-C543-ACD4-3515B2F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972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3EC5-BDF1-2646-A05D-5F376CE4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A4AB0-1FF9-8646-B5EF-F21B8746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67586" name="Picture 2" descr="Figure">
            <a:extLst>
              <a:ext uri="{FF2B5EF4-FFF2-40B4-BE49-F238E27FC236}">
                <a16:creationId xmlns:a16="http://schemas.microsoft.com/office/drawing/2014/main" id="{E42982FE-8020-3940-B562-0B2F5662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37910"/>
            <a:ext cx="5060950" cy="49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24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10D3-E25C-874B-8D84-C64657FE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85994-1B7C-EE41-B205-9F47A7738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General approach:</a:t>
            </a:r>
          </a:p>
          <a:p>
            <a:pPr lvl="1"/>
            <a:r>
              <a:rPr lang="en-US" sz="2500" dirty="0"/>
              <a:t>Start with a prespecified number of clusters, k</a:t>
            </a:r>
          </a:p>
          <a:p>
            <a:pPr lvl="1"/>
            <a:r>
              <a:rPr lang="en-US" sz="2500" dirty="0"/>
              <a:t>Randomly pick k samples to act as centroids</a:t>
            </a:r>
          </a:p>
          <a:p>
            <a:pPr lvl="1"/>
            <a:r>
              <a:rPr lang="en-US" sz="2500" dirty="0"/>
              <a:t>Recursively assign samples to closest centroid, then recalculate centroid using assigned samples</a:t>
            </a:r>
          </a:p>
          <a:p>
            <a:r>
              <a:rPr lang="en-US" sz="2800" dirty="0"/>
              <a:t>Results in a division of the data set into k (non-overlapping) subsets</a:t>
            </a:r>
          </a:p>
          <a:p>
            <a:r>
              <a:rPr lang="en-US" sz="2800" dirty="0"/>
              <a:t>Limited to the number of clusters initialized, and can converge poorly depending on initialization</a:t>
            </a:r>
          </a:p>
          <a:p>
            <a:r>
              <a:rPr lang="en-US" sz="2800" dirty="0"/>
              <a:t>Computationally efficient</a:t>
            </a:r>
            <a:endParaRPr lang="en-US" sz="2200" dirty="0"/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AE56-D6FF-304D-803F-72FEA563C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57469-BBE4-E44C-9C46-22F19F0F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4573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45895-5779-222B-9D36-777FC5A9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00D0C-C689-8A76-1B5E-FFB7054D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15</a:t>
            </a:fld>
            <a:endParaRPr lang="en-GB" alt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355859-5F02-2180-3B2A-E3E438A44691}"/>
              </a:ext>
            </a:extLst>
          </p:cNvPr>
          <p:cNvGraphicFramePr>
            <a:graphicFrameLocks/>
          </p:cNvGraphicFramePr>
          <p:nvPr/>
        </p:nvGraphicFramePr>
        <p:xfrm>
          <a:off x="1547812" y="304800"/>
          <a:ext cx="5924550" cy="588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6D2585CF-6221-073C-D059-0871D3597D46}"/>
              </a:ext>
            </a:extLst>
          </p:cNvPr>
          <p:cNvSpPr/>
          <p:nvPr/>
        </p:nvSpPr>
        <p:spPr>
          <a:xfrm>
            <a:off x="2590800" y="4876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23464-CEAC-95DF-20FB-04A0B3BA1675}"/>
              </a:ext>
            </a:extLst>
          </p:cNvPr>
          <p:cNvSpPr/>
          <p:nvPr/>
        </p:nvSpPr>
        <p:spPr>
          <a:xfrm>
            <a:off x="6400800" y="33528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2E9523-D7D8-8FA2-B985-898D62A388ED}"/>
              </a:ext>
            </a:extLst>
          </p:cNvPr>
          <p:cNvSpPr>
            <a:spLocks noChangeAspect="1"/>
          </p:cNvSpPr>
          <p:nvPr/>
        </p:nvSpPr>
        <p:spPr>
          <a:xfrm>
            <a:off x="171450" y="2476500"/>
            <a:ext cx="5029200" cy="50292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FBE52C-8BD5-D082-6C9F-F3FECEFDD675}"/>
              </a:ext>
            </a:extLst>
          </p:cNvPr>
          <p:cNvSpPr>
            <a:spLocks noChangeAspect="1"/>
          </p:cNvSpPr>
          <p:nvPr/>
        </p:nvSpPr>
        <p:spPr>
          <a:xfrm>
            <a:off x="4000500" y="952500"/>
            <a:ext cx="5029200" cy="50292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6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F7892-8133-9B44-9270-A942F8B5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4B811-B89C-A44D-8833-6E3FD67F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D2B8D1B6-52D8-F54F-9B9C-B55EB8A5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6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614D-8ED3-A74C-98F8-AA1FE6A5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usually runs with multiple starts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DB91E-98DC-1C42-BF8D-FDCEC956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4B81E-4DF8-6845-AD13-F6DA2519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7" name="Content Placeholder 6" descr="Scatter chart&#10;&#10;Description automatically generated">
            <a:extLst>
              <a:ext uri="{FF2B5EF4-FFF2-40B4-BE49-F238E27FC236}">
                <a16:creationId xmlns:a16="http://schemas.microsoft.com/office/drawing/2014/main" id="{D71978FE-4558-024F-89BF-36E2393A1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6526"/>
            <a:ext cx="9144000" cy="38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823CB0C-1913-A945-97F7-C18436629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r="8235" b="4755"/>
          <a:stretch/>
        </p:blipFill>
        <p:spPr bwMode="auto">
          <a:xfrm>
            <a:off x="4174432" y="2784475"/>
            <a:ext cx="4969568" cy="357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C294B-1189-5F43-BCF2-61F12B4B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k can be estimated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8CFA4-DA07-1448-ACEF-A097049D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As k increases, the “spread” of the data within each cluster will decrease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4C8C0-FCAA-6D46-9B18-31D27DA2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Cynthia Ma</a:t>
            </a:r>
            <a:endParaRPr lang="en-GB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8D485-4E01-8942-A378-511AAF23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18</a:t>
            </a:fld>
            <a:endParaRPr lang="en-GB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F6925-F24C-8342-AA51-625827057338}"/>
              </a:ext>
            </a:extLst>
          </p:cNvPr>
          <p:cNvSpPr txBox="1">
            <a:spLocks/>
          </p:cNvSpPr>
          <p:nvPr/>
        </p:nvSpPr>
        <p:spPr>
          <a:xfrm>
            <a:off x="628650" y="2548732"/>
            <a:ext cx="3486150" cy="3763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“Spread”/distortion is sum of squared differences between samples and their cluster centroid</a:t>
            </a:r>
          </a:p>
          <a:p>
            <a:endParaRPr lang="en-US" sz="2800" dirty="0"/>
          </a:p>
          <a:p>
            <a:r>
              <a:rPr lang="en-US" sz="2800" dirty="0"/>
              <a:t>Pick k at the elbow</a:t>
            </a:r>
          </a:p>
        </p:txBody>
      </p:sp>
    </p:spTree>
    <p:extLst>
      <p:ext uri="{BB962C8B-B14F-4D97-AF65-F5344CB8AC3E}">
        <p14:creationId xmlns:p14="http://schemas.microsoft.com/office/powerpoint/2010/main" val="113525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10D3-E25C-874B-8D84-C64657FE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Clustering with GMM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85994-1B7C-EE41-B205-9F47A7738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General approach:</a:t>
            </a:r>
          </a:p>
          <a:p>
            <a:pPr lvl="1"/>
            <a:r>
              <a:rPr lang="en-US" sz="2500" dirty="0"/>
              <a:t>Start with a prespecified number of clusters and random parameters for Gaussian/normal distributions</a:t>
            </a:r>
          </a:p>
          <a:p>
            <a:pPr lvl="1"/>
            <a:r>
              <a:rPr lang="en-US" sz="2500" dirty="0"/>
              <a:t>Recursively assign samples to ”most likely” cluster, then recalculate distribution parameters using expectation maximization with assigned samples</a:t>
            </a:r>
          </a:p>
          <a:p>
            <a:r>
              <a:rPr lang="en-US" sz="2800" dirty="0"/>
              <a:t>Results in a division of the data set into k subsets</a:t>
            </a:r>
          </a:p>
          <a:p>
            <a:r>
              <a:rPr lang="en-US" sz="2800" dirty="0"/>
              <a:t>Limited to the number of clusters initialized, and samples can be partially assigned to multiple</a:t>
            </a:r>
          </a:p>
          <a:p>
            <a:r>
              <a:rPr lang="en-US" sz="2800" dirty="0"/>
              <a:t>More flexible cluster shapes than k-Means, and can handle clusters of different densities</a:t>
            </a:r>
            <a:endParaRPr lang="en-US" sz="2200" dirty="0"/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AE56-D6FF-304D-803F-72FEA563C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57469-BBE4-E44C-9C46-22F19F0F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711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10D3-E25C-874B-8D84-C64657FE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“Learning” with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85994-1B7C-EE41-B205-9F47A7738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Supervised learning: we have labels</a:t>
            </a:r>
            <a:endParaRPr lang="en-US" sz="2500" dirty="0"/>
          </a:p>
          <a:p>
            <a:pPr lvl="1"/>
            <a:r>
              <a:rPr lang="en-US" sz="2500" dirty="0"/>
              <a:t>Classification to predict nominal labels</a:t>
            </a:r>
          </a:p>
          <a:p>
            <a:pPr lvl="1"/>
            <a:r>
              <a:rPr lang="en-US" sz="2500" dirty="0"/>
              <a:t>Regression to predict continuous labels</a:t>
            </a:r>
          </a:p>
          <a:p>
            <a:pPr lvl="1"/>
            <a:endParaRPr lang="en-US" sz="2500" dirty="0"/>
          </a:p>
          <a:p>
            <a:r>
              <a:rPr lang="en-US" sz="2800" dirty="0"/>
              <a:t>Unsupervised learning: we don’t have labels</a:t>
            </a:r>
          </a:p>
          <a:p>
            <a:pPr lvl="1"/>
            <a:r>
              <a:rPr lang="en-US" sz="2500" dirty="0"/>
              <a:t>Clustering to find substructure and outliers</a:t>
            </a:r>
          </a:p>
          <a:p>
            <a:pPr lvl="1"/>
            <a:r>
              <a:rPr lang="en-US" sz="2500" dirty="0"/>
              <a:t>Association mining to find variable relationships</a:t>
            </a:r>
          </a:p>
          <a:p>
            <a:pPr lvl="1"/>
            <a:r>
              <a:rPr lang="en-US" sz="2500" dirty="0"/>
              <a:t>PCA dimension reduction to reduce data size while maintaining as much “information” as possible</a:t>
            </a:r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AE56-D6FF-304D-803F-72FEA563C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57469-BBE4-E44C-9C46-22F19F0F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9662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E761D-861D-0349-A06D-F392DE83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58412-AEFE-B94C-8DC2-2F0680C6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20</a:t>
            </a:fld>
            <a:endParaRPr lang="en-GB" altLang="en-US"/>
          </a:p>
        </p:txBody>
      </p:sp>
      <p:pic>
        <p:nvPicPr>
          <p:cNvPr id="61442" name="Picture 2" descr="1*OyXgise21a23D5JCss8Tlg">
            <a:extLst>
              <a:ext uri="{FF2B5EF4-FFF2-40B4-BE49-F238E27FC236}">
                <a16:creationId xmlns:a16="http://schemas.microsoft.com/office/drawing/2014/main" id="{9AFD9DE5-F0BA-B346-B96F-995AE4CC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4182"/>
            <a:ext cx="6954915" cy="59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44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E263-373A-7544-95DB-7F0C773D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2F99D-0F34-5944-A632-AB55CCC7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E-step: assign each sample to a cluster</a:t>
            </a:r>
          </a:p>
          <a:p>
            <a:pPr marL="0" indent="0">
              <a:buNone/>
            </a:pPr>
            <a:r>
              <a:rPr lang="en-US" sz="2800" dirty="0"/>
              <a:t>	Calculate the probability of each cluster label to 	each sample using the current Gaussian 	parameters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M-step: update cluster parameters using samples</a:t>
            </a:r>
          </a:p>
          <a:p>
            <a:pPr marL="0" indent="0">
              <a:buNone/>
            </a:pPr>
            <a:r>
              <a:rPr lang="en-US" sz="2800" dirty="0"/>
              <a:t>	Calculate the Gaussian parameters most likely to 	generate the assigned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7BB43-483C-0340-A14B-E2F119AA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F2488-CE39-4042-B633-24BC06D8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6142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DBC6-78C0-CE4A-8867-B79C2900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vs. 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86645-F831-CB4F-9773-E396F4EA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7281F-1F4A-F740-A4AC-C1C39699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22</a:t>
            </a:fld>
            <a:endParaRPr lang="en-GB" altLang="en-US"/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4AFA3F7F-15C1-6B4D-8519-7EB510E45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093913"/>
            <a:ext cx="7747000" cy="313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033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10D3-E25C-874B-8D84-C64657FE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Mean-Shift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85994-1B7C-EE41-B205-9F47A7738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General approach:</a:t>
            </a:r>
          </a:p>
          <a:p>
            <a:pPr lvl="1"/>
            <a:r>
              <a:rPr lang="en-US" sz="2500" dirty="0"/>
              <a:t>Start with circular windows centered at random</a:t>
            </a:r>
          </a:p>
          <a:p>
            <a:pPr lvl="1"/>
            <a:r>
              <a:rPr lang="en-US" sz="2500" dirty="0"/>
              <a:t>Recursively recalculate mean of samples within circles and shift the window to that center (i.e. denser area)</a:t>
            </a:r>
          </a:p>
          <a:p>
            <a:pPr lvl="1"/>
            <a:r>
              <a:rPr lang="en-US" sz="2500" dirty="0"/>
              <a:t>Repeat until all windows have reached a local optimum of accommodating the most points</a:t>
            </a:r>
          </a:p>
          <a:p>
            <a:pPr lvl="1"/>
            <a:r>
              <a:rPr lang="en-US" sz="2500" dirty="0"/>
              <a:t>Filter for overlapping windows and assign clusters</a:t>
            </a:r>
          </a:p>
          <a:p>
            <a:r>
              <a:rPr lang="en-US" sz="2800" dirty="0"/>
              <a:t>Results in a division of the data set based on density </a:t>
            </a:r>
          </a:p>
          <a:p>
            <a:r>
              <a:rPr lang="en-US" sz="2800" dirty="0"/>
              <a:t>Finds its own k value</a:t>
            </a:r>
          </a:p>
          <a:p>
            <a:r>
              <a:rPr lang="en-US" sz="2800" dirty="0"/>
              <a:t>The selection of window size is a non-trivial problem</a:t>
            </a:r>
            <a:endParaRPr lang="en-US" sz="2200" dirty="0"/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AE56-D6FF-304D-803F-72FEA563C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57469-BBE4-E44C-9C46-22F19F0F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919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0C80E-45D4-4040-87E5-BFB03314B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C1617-E915-BD4C-900A-306E74C1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24</a:t>
            </a:fld>
            <a:endParaRPr lang="en-GB" altLang="en-US"/>
          </a:p>
        </p:txBody>
      </p:sp>
      <p:pic>
        <p:nvPicPr>
          <p:cNvPr id="63490" name="Picture 2" descr="1*vyz94J 76dsVToaa4VG1Zg">
            <a:extLst>
              <a:ext uri="{FF2B5EF4-FFF2-40B4-BE49-F238E27FC236}">
                <a16:creationId xmlns:a16="http://schemas.microsoft.com/office/drawing/2014/main" id="{E30C0E4C-1438-444D-97AF-E16C310F2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858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620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10D3-E25C-874B-8D84-C64657FE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85994-1B7C-EE41-B205-9F47A7738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General approach:</a:t>
            </a:r>
          </a:p>
          <a:p>
            <a:pPr lvl="1"/>
            <a:r>
              <a:rPr lang="en-US" sz="2500" dirty="0"/>
              <a:t>Start with a random unvisited sample and a distance 𝛆</a:t>
            </a:r>
          </a:p>
          <a:p>
            <a:pPr lvl="1"/>
            <a:r>
              <a:rPr lang="en-US" sz="2500" dirty="0"/>
              <a:t>If no neighbors within 𝛆 radius, sample gets labeled “noise”, else recursively assign neighboring samples as part of the same cluster</a:t>
            </a:r>
          </a:p>
          <a:p>
            <a:pPr lvl="1"/>
            <a:r>
              <a:rPr lang="en-US" sz="2500" dirty="0"/>
              <a:t>Repeat until all samples are visited</a:t>
            </a:r>
          </a:p>
          <a:p>
            <a:r>
              <a:rPr lang="en-US" sz="2800" dirty="0"/>
              <a:t>Results in a division of the data set based on density and identifies outliers as noise</a:t>
            </a:r>
          </a:p>
          <a:p>
            <a:r>
              <a:rPr lang="en-US" sz="2800" dirty="0"/>
              <a:t>Finds arbitrarily shaped and sized clusters</a:t>
            </a:r>
          </a:p>
          <a:p>
            <a:r>
              <a:rPr lang="en-US" sz="2800" dirty="0"/>
              <a:t>Not effective when clusters have varying densities</a:t>
            </a:r>
            <a:endParaRPr lang="en-US" sz="2200" dirty="0"/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AE56-D6FF-304D-803F-72FEA563C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57469-BBE4-E44C-9C46-22F19F0F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367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DDCD8-671A-C94D-A93A-D0EA349A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E50BA-A083-224C-B421-F1FCB6A7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26</a:t>
            </a:fld>
            <a:endParaRPr lang="en-GB" altLang="en-US"/>
          </a:p>
        </p:txBody>
      </p:sp>
      <p:pic>
        <p:nvPicPr>
          <p:cNvPr id="62466" name="Picture 2" descr="1*tc8UF h0nQqUfLC8 0uInQ">
            <a:extLst>
              <a:ext uri="{FF2B5EF4-FFF2-40B4-BE49-F238E27FC236}">
                <a16:creationId xmlns:a16="http://schemas.microsoft.com/office/drawing/2014/main" id="{03578F7F-CECB-EB48-9677-B91054544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736600"/>
            <a:ext cx="85725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747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C438-2D9C-5341-A5AA-87FA9B7F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5C7D8-7349-3147-9E12-617DA0E2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HW 5 released at 4pm</a:t>
            </a:r>
          </a:p>
          <a:p>
            <a:endParaRPr lang="en-US" sz="2400" dirty="0"/>
          </a:p>
          <a:p>
            <a:r>
              <a:rPr lang="en-US" sz="2400" dirty="0"/>
              <a:t>Programming Assignment 2 due Nov 30</a:t>
            </a:r>
          </a:p>
          <a:p>
            <a:pPr lvl="1"/>
            <a:r>
              <a:rPr lang="en-US" sz="2100" dirty="0"/>
              <a:t>Worth 20% of your grade</a:t>
            </a:r>
          </a:p>
          <a:p>
            <a:pPr lvl="1"/>
            <a:r>
              <a:rPr lang="en-US" sz="2100" dirty="0"/>
              <a:t>Training ANN networks can be very time consuming, please consider getting a start on this soon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293D7-D807-9B49-B104-EF1D846A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8EC7D-581B-E44E-B5AC-237D4DA9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5958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D8450-18E8-6B4F-92E2-B89857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CF85C-776A-4D4A-9F25-2B76729D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465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Supervised learning</a:t>
            </a:r>
          </a:p>
          <a:p>
            <a:pPr lvl="1"/>
            <a:r>
              <a:rPr lang="en-US" sz="2500" dirty="0"/>
              <a:t>We know what interests us about the data: the label</a:t>
            </a:r>
          </a:p>
          <a:p>
            <a:pPr lvl="1"/>
            <a:r>
              <a:rPr lang="en-US" sz="2500" dirty="0"/>
              <a:t>Fit a model so that we can predict the interesting information from data that’s easier to get</a:t>
            </a:r>
          </a:p>
          <a:p>
            <a:pPr lvl="1"/>
            <a:r>
              <a:rPr lang="en-US" sz="2500" dirty="0"/>
              <a:t>Evaluate the model based on accuracy of predictions</a:t>
            </a:r>
          </a:p>
          <a:p>
            <a:pPr lvl="1"/>
            <a:endParaRPr lang="en-US" sz="2500" dirty="0"/>
          </a:p>
          <a:p>
            <a:r>
              <a:rPr lang="en-US" sz="2800" dirty="0"/>
              <a:t>Unsupervised learning</a:t>
            </a:r>
          </a:p>
          <a:p>
            <a:pPr lvl="1"/>
            <a:r>
              <a:rPr lang="en-US" sz="2500" dirty="0"/>
              <a:t>We have a large dataset and want to find something interesting about it</a:t>
            </a:r>
          </a:p>
          <a:p>
            <a:pPr lvl="1"/>
            <a:r>
              <a:rPr lang="en-US" sz="2500" dirty="0"/>
              <a:t>Ask a model to determine if something is interesting or not</a:t>
            </a:r>
          </a:p>
          <a:p>
            <a:pPr lvl="1"/>
            <a:r>
              <a:rPr lang="en-US" sz="2500" dirty="0"/>
              <a:t>Evaluate???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8D7C0-2994-9B4F-B818-AD8A662D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26468-FEAC-6D48-AFEB-D0477C31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0160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D8450-18E8-6B4F-92E2-B89857D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CF85C-776A-4D4A-9F25-2B76729D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Supervised learning</a:t>
            </a:r>
          </a:p>
          <a:p>
            <a:pPr lvl="1"/>
            <a:r>
              <a:rPr lang="en-US" sz="2500" dirty="0"/>
              <a:t>Document classification – spam detection</a:t>
            </a:r>
          </a:p>
          <a:p>
            <a:pPr lvl="1"/>
            <a:r>
              <a:rPr lang="en-US" sz="2500" dirty="0"/>
              <a:t>Signature recognition – accept checks online</a:t>
            </a:r>
          </a:p>
          <a:p>
            <a:pPr lvl="1"/>
            <a:r>
              <a:rPr lang="en-US" sz="2500" dirty="0"/>
              <a:t>Weather forecasting – how much will it rain tomorrow?</a:t>
            </a:r>
          </a:p>
          <a:p>
            <a:pPr lvl="1"/>
            <a:endParaRPr lang="en-US" sz="2500" dirty="0"/>
          </a:p>
          <a:p>
            <a:r>
              <a:rPr lang="en-US" sz="2800" dirty="0"/>
              <a:t>Unsupervised learning</a:t>
            </a:r>
          </a:p>
          <a:p>
            <a:pPr lvl="1"/>
            <a:r>
              <a:rPr lang="en-US" sz="2500" dirty="0"/>
              <a:t>Anomaly detection – credit card fraud</a:t>
            </a:r>
          </a:p>
          <a:p>
            <a:pPr lvl="1"/>
            <a:r>
              <a:rPr lang="en-US" sz="2500" dirty="0"/>
              <a:t>Customer recommendations – online cart suggestions</a:t>
            </a:r>
          </a:p>
          <a:p>
            <a:pPr lvl="1"/>
            <a:r>
              <a:rPr lang="en-US" sz="2500" dirty="0"/>
              <a:t>Summary visualizations – t-SNE “clusters”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8D7C0-2994-9B4F-B818-AD8A662D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26468-FEAC-6D48-AFEB-D0477C31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5426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C278-085F-0F4C-97FF-08C93F7F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321E-C61E-8A41-B3CF-294715C7B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058150" cy="45307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Two main principals: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500" dirty="0"/>
              <a:t>Maximize similarity within groups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500" dirty="0"/>
              <a:t>Minimize similarity between groups</a:t>
            </a:r>
          </a:p>
          <a:p>
            <a:endParaRPr lang="en-US" sz="2000" dirty="0"/>
          </a:p>
          <a:p>
            <a:r>
              <a:rPr lang="en-US" sz="2800" dirty="0"/>
              <a:t>Can discover new sub-structures</a:t>
            </a:r>
          </a:p>
          <a:p>
            <a:endParaRPr lang="en-US" sz="2000" dirty="0"/>
          </a:p>
          <a:p>
            <a:r>
              <a:rPr lang="en-US" sz="2800" dirty="0"/>
              <a:t>Can make labeling easier</a:t>
            </a:r>
          </a:p>
          <a:p>
            <a:endParaRPr lang="en-US" sz="2000" dirty="0"/>
          </a:p>
          <a:p>
            <a:r>
              <a:rPr lang="en-US" sz="2800" dirty="0"/>
              <a:t>Evaluation</a:t>
            </a:r>
          </a:p>
          <a:p>
            <a:pPr lvl="1"/>
            <a:r>
              <a:rPr lang="en-US" sz="2500" dirty="0"/>
              <a:t>Some limited labels are available for validation</a:t>
            </a:r>
          </a:p>
          <a:p>
            <a:pPr lvl="1"/>
            <a:r>
              <a:rPr lang="en-US" sz="2500" dirty="0"/>
              <a:t>Newly discovered sub-structures are deemed “useful”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31BC2-638D-F344-884D-F03282BA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13A9B-81E3-184A-B096-BE776CDF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8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5216-5637-654D-925B-92479E00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E12D-9C36-6843-A902-700917956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14750" cy="4530726"/>
          </a:xfrm>
        </p:spPr>
        <p:txBody>
          <a:bodyPr>
            <a:normAutofit/>
          </a:bodyPr>
          <a:lstStyle/>
          <a:p>
            <a:r>
              <a:rPr lang="en-US" sz="2800" dirty="0"/>
              <a:t>Data is organized into layers of clusters</a:t>
            </a:r>
          </a:p>
          <a:p>
            <a:pPr lvl="1"/>
            <a:r>
              <a:rPr lang="en-US" sz="2500" dirty="0"/>
              <a:t>Top layer: all data points are part of the same cluster</a:t>
            </a:r>
          </a:p>
          <a:p>
            <a:pPr lvl="1"/>
            <a:r>
              <a:rPr lang="en-US" sz="2500" dirty="0"/>
              <a:t>Bottom layer: all data points are their own cluster</a:t>
            </a:r>
          </a:p>
          <a:p>
            <a:pPr lvl="1"/>
            <a:r>
              <a:rPr lang="en-US" sz="2500" dirty="0"/>
              <a:t>Moving up or down through the layers, merge or divide the clusters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B2F07-F518-F046-AA3A-A299D849D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DDD89-6130-904E-907B-6371C87F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6</a:t>
            </a:fld>
            <a:endParaRPr lang="en-GB" alt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04A677-E5EC-E44A-A4A5-2B21DD0FBA6D}"/>
              </a:ext>
            </a:extLst>
          </p:cNvPr>
          <p:cNvSpPr/>
          <p:nvPr/>
        </p:nvSpPr>
        <p:spPr>
          <a:xfrm>
            <a:off x="5453063" y="150813"/>
            <a:ext cx="3309938" cy="183038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620D2EB8-63BB-984D-8BAE-D88B80AE8AAD}"/>
              </a:ext>
            </a:extLst>
          </p:cNvPr>
          <p:cNvSpPr/>
          <p:nvPr/>
        </p:nvSpPr>
        <p:spPr>
          <a:xfrm rot="5400000">
            <a:off x="7581901" y="4686300"/>
            <a:ext cx="1523998" cy="838201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r>
              <a:rPr lang="en-US" dirty="0"/>
              <a:t>  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1ED9E8BA-5EF5-DB43-AEF1-BC25C6E1E04F}"/>
              </a:ext>
            </a:extLst>
          </p:cNvPr>
          <p:cNvSpPr/>
          <p:nvPr/>
        </p:nvSpPr>
        <p:spPr>
          <a:xfrm rot="5400000">
            <a:off x="6429373" y="5186660"/>
            <a:ext cx="457200" cy="85724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r>
              <a:rPr lang="en-US" dirty="0"/>
              <a:t>  4</a:t>
            </a:r>
          </a:p>
          <a:p>
            <a:r>
              <a:rPr lang="en-US" dirty="0"/>
              <a:t> 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E9656B-7D26-AD4B-9672-2231503EE473}"/>
              </a:ext>
            </a:extLst>
          </p:cNvPr>
          <p:cNvGrpSpPr/>
          <p:nvPr/>
        </p:nvGrpSpPr>
        <p:grpSpPr>
          <a:xfrm>
            <a:off x="5314950" y="4953003"/>
            <a:ext cx="1371600" cy="958252"/>
            <a:chOff x="5314950" y="4705565"/>
            <a:chExt cx="1371600" cy="1207270"/>
          </a:xfrm>
        </p:grpSpPr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130715F5-6D00-B147-8F2E-C5B715CAB9E3}"/>
                </a:ext>
              </a:extLst>
            </p:cNvPr>
            <p:cNvSpPr/>
            <p:nvPr/>
          </p:nvSpPr>
          <p:spPr>
            <a:xfrm rot="5400000">
              <a:off x="5433971" y="4586544"/>
              <a:ext cx="1133558" cy="1371600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  3.67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E549222-DE3A-B94F-A92A-0072246B071A}"/>
                </a:ext>
              </a:extLst>
            </p:cNvPr>
            <p:cNvCxnSpPr>
              <a:cxnSpLocks/>
            </p:cNvCxnSpPr>
            <p:nvPr/>
          </p:nvCxnSpPr>
          <p:spPr>
            <a:xfrm>
              <a:off x="6684264" y="5260529"/>
              <a:ext cx="2284" cy="65230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CF787-4846-2121-DD6F-4C039132C33C}"/>
              </a:ext>
            </a:extLst>
          </p:cNvPr>
          <p:cNvGrpSpPr/>
          <p:nvPr/>
        </p:nvGrpSpPr>
        <p:grpSpPr>
          <a:xfrm>
            <a:off x="5257803" y="2215819"/>
            <a:ext cx="3090307" cy="2508581"/>
            <a:chOff x="5257803" y="2215819"/>
            <a:chExt cx="3090307" cy="2508581"/>
          </a:xfrm>
        </p:grpSpPr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5FDBCC6D-B384-734A-AD6D-B30588634197}"/>
                </a:ext>
              </a:extLst>
            </p:cNvPr>
            <p:cNvSpPr/>
            <p:nvPr/>
          </p:nvSpPr>
          <p:spPr>
            <a:xfrm rot="5400000">
              <a:off x="5739166" y="1734456"/>
              <a:ext cx="2127582" cy="3090307"/>
            </a:xfrm>
            <a:prstGeom prst="leftBracket">
              <a:avLst>
                <a:gd name="adj" fmla="val 2189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r>
                <a:rPr lang="en-US" dirty="0"/>
                <a:t>  4.83 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1F16CB9-7481-C44D-9391-DD98F177A50E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3" y="3429000"/>
              <a:ext cx="0" cy="1295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B29432-D1EA-34F5-C853-CBA90072B83C}"/>
              </a:ext>
            </a:extLst>
          </p:cNvPr>
          <p:cNvGrpSpPr/>
          <p:nvPr/>
        </p:nvGrpSpPr>
        <p:grpSpPr>
          <a:xfrm>
            <a:off x="4547374" y="3429002"/>
            <a:ext cx="1451091" cy="2419315"/>
            <a:chOff x="4547374" y="3429002"/>
            <a:chExt cx="1451091" cy="2419315"/>
          </a:xfrm>
        </p:grpSpPr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3E018EDE-32E5-B44D-9CCD-83D007EC872B}"/>
                </a:ext>
              </a:extLst>
            </p:cNvPr>
            <p:cNvSpPr/>
            <p:nvPr/>
          </p:nvSpPr>
          <p:spPr>
            <a:xfrm rot="5400000">
              <a:off x="4063262" y="3913114"/>
              <a:ext cx="2419315" cy="1451091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r>
                <a:rPr lang="en-US" dirty="0"/>
                <a:t>  2.75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C9564C-C32C-0794-0011-B0568308CADC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5996045" y="4953003"/>
              <a:ext cx="2420" cy="89531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8DDE99-60B6-90AE-AA40-E4572196937C}"/>
              </a:ext>
            </a:extLst>
          </p:cNvPr>
          <p:cNvGrpSpPr/>
          <p:nvPr/>
        </p:nvGrpSpPr>
        <p:grpSpPr>
          <a:xfrm>
            <a:off x="4281488" y="5959605"/>
            <a:ext cx="4769802" cy="473742"/>
            <a:chOff x="4281488" y="5959605"/>
            <a:chExt cx="4769802" cy="47374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B538046-40EC-ED40-920D-4F8AC744C126}"/>
                </a:ext>
              </a:extLst>
            </p:cNvPr>
            <p:cNvSpPr/>
            <p:nvPr/>
          </p:nvSpPr>
          <p:spPr>
            <a:xfrm>
              <a:off x="4281488" y="596185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07F337C-B4C8-E141-A998-CA747D90A988}"/>
                </a:ext>
              </a:extLst>
            </p:cNvPr>
            <p:cNvSpPr/>
            <p:nvPr/>
          </p:nvSpPr>
          <p:spPr>
            <a:xfrm>
              <a:off x="5111750" y="5962652"/>
              <a:ext cx="457200" cy="457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CC6631-D2D5-1C49-BFEE-5F5B673FFFA6}"/>
                </a:ext>
              </a:extLst>
            </p:cNvPr>
            <p:cNvSpPr/>
            <p:nvPr/>
          </p:nvSpPr>
          <p:spPr>
            <a:xfrm>
              <a:off x="6019800" y="597614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81346048-4900-7748-81F5-F981D2BF1E62}"/>
                </a:ext>
              </a:extLst>
            </p:cNvPr>
            <p:cNvSpPr/>
            <p:nvPr/>
          </p:nvSpPr>
          <p:spPr>
            <a:xfrm>
              <a:off x="6889750" y="5962652"/>
              <a:ext cx="4572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2" name="Decagon 31">
              <a:extLst>
                <a:ext uri="{FF2B5EF4-FFF2-40B4-BE49-F238E27FC236}">
                  <a16:creationId xmlns:a16="http://schemas.microsoft.com/office/drawing/2014/main" id="{FD19F7A2-8B93-0752-6F44-1D7B1CDC2E64}"/>
                </a:ext>
              </a:extLst>
            </p:cNvPr>
            <p:cNvSpPr/>
            <p:nvPr/>
          </p:nvSpPr>
          <p:spPr>
            <a:xfrm>
              <a:off x="8502650" y="5973557"/>
              <a:ext cx="548640" cy="457200"/>
            </a:xfrm>
            <a:prstGeom prst="dec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3" name="Octagon 32">
              <a:extLst>
                <a:ext uri="{FF2B5EF4-FFF2-40B4-BE49-F238E27FC236}">
                  <a16:creationId xmlns:a16="http://schemas.microsoft.com/office/drawing/2014/main" id="{2034E975-A1F4-A67F-77FB-225189770C2E}"/>
                </a:ext>
              </a:extLst>
            </p:cNvPr>
            <p:cNvSpPr/>
            <p:nvPr/>
          </p:nvSpPr>
          <p:spPr>
            <a:xfrm>
              <a:off x="7696200" y="5959605"/>
              <a:ext cx="457200" cy="457200"/>
            </a:xfrm>
            <a:prstGeom prst="oc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A1B51D-0CFA-C634-D0B1-AB4883E5C915}"/>
              </a:ext>
            </a:extLst>
          </p:cNvPr>
          <p:cNvGrpSpPr/>
          <p:nvPr/>
        </p:nvGrpSpPr>
        <p:grpSpPr>
          <a:xfrm>
            <a:off x="5638800" y="360367"/>
            <a:ext cx="2606040" cy="1367630"/>
            <a:chOff x="5638800" y="360367"/>
            <a:chExt cx="2606040" cy="13676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647AECB-2110-3743-BD2F-72518FC789B7}"/>
                </a:ext>
              </a:extLst>
            </p:cNvPr>
            <p:cNvSpPr/>
            <p:nvPr/>
          </p:nvSpPr>
          <p:spPr>
            <a:xfrm>
              <a:off x="5638800" y="9144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F9CBD53B-B8A2-F44A-906C-5578F9DE835E}"/>
                </a:ext>
              </a:extLst>
            </p:cNvPr>
            <p:cNvSpPr/>
            <p:nvPr/>
          </p:nvSpPr>
          <p:spPr>
            <a:xfrm>
              <a:off x="7010400" y="710407"/>
              <a:ext cx="457200" cy="457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5B28F6-CF86-E242-A610-47B0AD9DB6D6}"/>
                </a:ext>
              </a:extLst>
            </p:cNvPr>
            <p:cNvSpPr/>
            <p:nvPr/>
          </p:nvSpPr>
          <p:spPr>
            <a:xfrm>
              <a:off x="7567613" y="127079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A0C2EA92-2BC1-2A46-B38B-842A2A14B2A7}"/>
                </a:ext>
              </a:extLst>
            </p:cNvPr>
            <p:cNvSpPr/>
            <p:nvPr/>
          </p:nvSpPr>
          <p:spPr>
            <a:xfrm>
              <a:off x="6229350" y="1174751"/>
              <a:ext cx="4572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" name="Decagon 30">
              <a:extLst>
                <a:ext uri="{FF2B5EF4-FFF2-40B4-BE49-F238E27FC236}">
                  <a16:creationId xmlns:a16="http://schemas.microsoft.com/office/drawing/2014/main" id="{44935751-B732-E24C-4CF8-301CFDCD0B6B}"/>
                </a:ext>
              </a:extLst>
            </p:cNvPr>
            <p:cNvSpPr/>
            <p:nvPr/>
          </p:nvSpPr>
          <p:spPr>
            <a:xfrm>
              <a:off x="7696200" y="457200"/>
              <a:ext cx="548640" cy="457200"/>
            </a:xfrm>
            <a:prstGeom prst="dec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35" name="Octagon 34">
              <a:extLst>
                <a:ext uri="{FF2B5EF4-FFF2-40B4-BE49-F238E27FC236}">
                  <a16:creationId xmlns:a16="http://schemas.microsoft.com/office/drawing/2014/main" id="{1D4458D8-EA0A-3EB4-74B6-FC58E1869497}"/>
                </a:ext>
              </a:extLst>
            </p:cNvPr>
            <p:cNvSpPr/>
            <p:nvPr/>
          </p:nvSpPr>
          <p:spPr>
            <a:xfrm>
              <a:off x="6422513" y="360367"/>
              <a:ext cx="457200" cy="457200"/>
            </a:xfrm>
            <a:prstGeom prst="oc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590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2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AF66-C7A8-354B-B2D0-BA10ADAC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C706D-D630-6941-AA55-5BBAA3939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Agglomerative(</a:t>
            </a:r>
            <a:r>
              <a:rPr lang="ko-KR" altLang="en-US" sz="2800" dirty="0" err="1"/>
              <a:t>뭉쳐있는</a:t>
            </a:r>
            <a:r>
              <a:rPr lang="en-US" altLang="ko-KR" sz="2800" dirty="0"/>
              <a:t>)</a:t>
            </a:r>
            <a:endParaRPr lang="en-US" sz="2800" dirty="0"/>
          </a:p>
          <a:p>
            <a:pPr lvl="1"/>
            <a:r>
              <a:rPr lang="en-US" sz="2500" dirty="0"/>
              <a:t>Start at the bottom, all datapoints are their own cluster</a:t>
            </a:r>
          </a:p>
          <a:p>
            <a:pPr lvl="1"/>
            <a:r>
              <a:rPr lang="en-US" sz="2500" dirty="0"/>
              <a:t>Merge clusters together based on similarity</a:t>
            </a:r>
          </a:p>
          <a:p>
            <a:r>
              <a:rPr lang="en-US" sz="2800" dirty="0"/>
              <a:t>Divisive(</a:t>
            </a:r>
            <a:r>
              <a:rPr lang="ko-KR" altLang="en-US" sz="2800" dirty="0"/>
              <a:t>분열된</a:t>
            </a:r>
            <a:r>
              <a:rPr lang="en-US" altLang="ko-KR" sz="2800" dirty="0"/>
              <a:t>)</a:t>
            </a:r>
            <a:endParaRPr lang="en-US" sz="2800" dirty="0"/>
          </a:p>
          <a:p>
            <a:pPr lvl="1"/>
            <a:r>
              <a:rPr lang="en-US" sz="2500" dirty="0"/>
              <a:t>Start at the top, all datapoints are one cluster</a:t>
            </a:r>
          </a:p>
          <a:p>
            <a:pPr lvl="1"/>
            <a:r>
              <a:rPr lang="en-US" sz="2500" dirty="0"/>
              <a:t>Divide into sub-clusters based on reduction of spread</a:t>
            </a:r>
          </a:p>
          <a:p>
            <a:r>
              <a:rPr lang="en-US" sz="2800" dirty="0"/>
              <a:t>Dendrogram: the “tree” visualization(</a:t>
            </a:r>
            <a:r>
              <a:rPr lang="ko-KR" altLang="en-US" sz="2800" dirty="0"/>
              <a:t>계통수</a:t>
            </a:r>
            <a:r>
              <a:rPr lang="en-US" altLang="ko-KR" sz="2800" dirty="0"/>
              <a:t>)</a:t>
            </a:r>
            <a:endParaRPr lang="en-US" sz="2800" dirty="0"/>
          </a:p>
          <a:p>
            <a:pPr lvl="1"/>
            <a:r>
              <a:rPr lang="en-US" sz="2400" dirty="0"/>
              <a:t>Any number of clusters can be found by interpreting the dendrogram at different layers</a:t>
            </a:r>
            <a:endParaRPr lang="en-US" sz="2500" dirty="0"/>
          </a:p>
          <a:p>
            <a:r>
              <a:rPr lang="en-US" sz="2800" dirty="0"/>
              <a:t>Heatmap: color value visualization, sorted by 				clustering distances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74B22-8000-E74C-BE36-3A8A1EBB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AFED5-9132-DB4C-9E2E-0E7ACC3E9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7</a:t>
            </a:fld>
            <a:endParaRPr lang="en-GB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939D14-8FA6-A0F1-8D31-18BDFF0376EE}"/>
              </a:ext>
            </a:extLst>
          </p:cNvPr>
          <p:cNvGrpSpPr/>
          <p:nvPr/>
        </p:nvGrpSpPr>
        <p:grpSpPr>
          <a:xfrm>
            <a:off x="2971800" y="344092"/>
            <a:ext cx="2606040" cy="1367630"/>
            <a:chOff x="5638800" y="360367"/>
            <a:chExt cx="2606040" cy="136763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82E94C9-5ECB-39F7-96B9-27C0B2F43F32}"/>
                </a:ext>
              </a:extLst>
            </p:cNvPr>
            <p:cNvSpPr/>
            <p:nvPr/>
          </p:nvSpPr>
          <p:spPr>
            <a:xfrm>
              <a:off x="5638800" y="9144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40905001-B198-8590-A506-EDC42D23B09F}"/>
                </a:ext>
              </a:extLst>
            </p:cNvPr>
            <p:cNvSpPr/>
            <p:nvPr/>
          </p:nvSpPr>
          <p:spPr>
            <a:xfrm>
              <a:off x="7010400" y="710407"/>
              <a:ext cx="457200" cy="4572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383F47-326F-F876-5DDE-A6B7196DB7FC}"/>
                </a:ext>
              </a:extLst>
            </p:cNvPr>
            <p:cNvSpPr/>
            <p:nvPr/>
          </p:nvSpPr>
          <p:spPr>
            <a:xfrm>
              <a:off x="7567613" y="127079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8580D43F-4D7E-8343-64E4-5AB7A7942749}"/>
                </a:ext>
              </a:extLst>
            </p:cNvPr>
            <p:cNvSpPr/>
            <p:nvPr/>
          </p:nvSpPr>
          <p:spPr>
            <a:xfrm>
              <a:off x="6229350" y="1174751"/>
              <a:ext cx="4572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FE921A2A-6268-B160-11BA-490F5D10A9CF}"/>
                </a:ext>
              </a:extLst>
            </p:cNvPr>
            <p:cNvSpPr/>
            <p:nvPr/>
          </p:nvSpPr>
          <p:spPr>
            <a:xfrm>
              <a:off x="7696200" y="457200"/>
              <a:ext cx="548640" cy="457200"/>
            </a:xfrm>
            <a:prstGeom prst="dec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2" name="Octagon 11">
              <a:extLst>
                <a:ext uri="{FF2B5EF4-FFF2-40B4-BE49-F238E27FC236}">
                  <a16:creationId xmlns:a16="http://schemas.microsoft.com/office/drawing/2014/main" id="{A295FB71-4D30-FE87-BF42-F26295E75C50}"/>
                </a:ext>
              </a:extLst>
            </p:cNvPr>
            <p:cNvSpPr/>
            <p:nvPr/>
          </p:nvSpPr>
          <p:spPr>
            <a:xfrm>
              <a:off x="6422513" y="360367"/>
              <a:ext cx="457200" cy="457200"/>
            </a:xfrm>
            <a:prstGeom prst="oc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1814EEE5-DBE6-77DC-9528-0B308C333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82113"/>
              </p:ext>
            </p:extLst>
          </p:nvPr>
        </p:nvGraphicFramePr>
        <p:xfrm>
          <a:off x="5806440" y="229114"/>
          <a:ext cx="3261360" cy="572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60">
                  <a:extLst>
                    <a:ext uri="{9D8B030D-6E8A-4147-A177-3AD203B41FA5}">
                      <a16:colId xmlns:a16="http://schemas.microsoft.com/office/drawing/2014/main" val="161270113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3548908584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3256504571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489471369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1799731096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793754777"/>
                    </a:ext>
                  </a:extLst>
                </a:gridCol>
              </a:tblGrid>
              <a:tr h="572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5630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E20848-F912-EAD7-F542-F2F15259D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348680"/>
              </p:ext>
            </p:extLst>
          </p:nvPr>
        </p:nvGraphicFramePr>
        <p:xfrm>
          <a:off x="5801677" y="1151332"/>
          <a:ext cx="3261360" cy="572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60">
                  <a:extLst>
                    <a:ext uri="{9D8B030D-6E8A-4147-A177-3AD203B41FA5}">
                      <a16:colId xmlns:a16="http://schemas.microsoft.com/office/drawing/2014/main" val="161270113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3548908584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3256504571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489471369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1799731096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793754777"/>
                    </a:ext>
                  </a:extLst>
                </a:gridCol>
              </a:tblGrid>
              <a:tr h="572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5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31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24DA-475A-D441-825F-097BE0D4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C302A-C236-B24A-AD30-90C15E040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9819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Define a distance/similarity function </a:t>
            </a:r>
          </a:p>
          <a:p>
            <a:pPr lvl="1"/>
            <a:r>
              <a:rPr lang="en-US" sz="2500" dirty="0"/>
              <a:t>Manhattan, Euclidean, Hamming distance</a:t>
            </a:r>
          </a:p>
          <a:p>
            <a:r>
              <a:rPr lang="en-US" sz="3000" dirty="0"/>
              <a:t>Define a method of comparison</a:t>
            </a:r>
          </a:p>
          <a:p>
            <a:pPr lvl="1"/>
            <a:r>
              <a:rPr lang="en-US" sz="2500" dirty="0"/>
              <a:t>Centroids: distance between cluster means </a:t>
            </a:r>
          </a:p>
          <a:p>
            <a:pPr lvl="1"/>
            <a:r>
              <a:rPr lang="en-US" sz="2500" dirty="0"/>
              <a:t>Single-linkage: distance between closest members of clusters </a:t>
            </a:r>
          </a:p>
          <a:p>
            <a:pPr lvl="1"/>
            <a:r>
              <a:rPr lang="en-US" sz="2500" dirty="0"/>
              <a:t>Complete-linkage: distance between furthest members of clusters </a:t>
            </a:r>
          </a:p>
          <a:p>
            <a:r>
              <a:rPr lang="en-US" sz="3000" dirty="0"/>
              <a:t>Define each data point as its own cluster</a:t>
            </a:r>
          </a:p>
          <a:p>
            <a:r>
              <a:rPr lang="en-US" sz="3000" dirty="0"/>
              <a:t>Loop until all data is a single cluster:</a:t>
            </a:r>
          </a:p>
          <a:p>
            <a:pPr lvl="1"/>
            <a:r>
              <a:rPr lang="en-US" sz="2500" dirty="0"/>
              <a:t>Find the two most similar clusters</a:t>
            </a:r>
          </a:p>
          <a:p>
            <a:pPr lvl="1"/>
            <a:r>
              <a:rPr lang="en-US" sz="2500" dirty="0"/>
              <a:t>Merge into one cluster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8AD7-6C43-9A41-B19E-585912B9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EAE53-1979-E744-B337-A49DA0C3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8355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45895-5779-222B-9D36-777FC5A9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Cynthia Ma</a:t>
            </a:r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00D0C-C689-8A76-1B5E-FFB7054D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8ABD-7791-A645-B644-47282348795F}" type="slidenum">
              <a:rPr lang="en-GB" altLang="en-US" smtClean="0"/>
              <a:pPr/>
              <a:t>9</a:t>
            </a:fld>
            <a:endParaRPr lang="en-GB" alt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355859-5F02-2180-3B2A-E3E438A44691}"/>
              </a:ext>
            </a:extLst>
          </p:cNvPr>
          <p:cNvGraphicFramePr>
            <a:graphicFrameLocks/>
          </p:cNvGraphicFramePr>
          <p:nvPr/>
        </p:nvGraphicFramePr>
        <p:xfrm>
          <a:off x="1547812" y="304800"/>
          <a:ext cx="5924550" cy="588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6D2585CF-6221-073C-D059-0871D3597D46}"/>
              </a:ext>
            </a:extLst>
          </p:cNvPr>
          <p:cNvSpPr/>
          <p:nvPr/>
        </p:nvSpPr>
        <p:spPr>
          <a:xfrm>
            <a:off x="3352800" y="4114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423464-CEAC-95DF-20FB-04A0B3BA1675}"/>
              </a:ext>
            </a:extLst>
          </p:cNvPr>
          <p:cNvSpPr/>
          <p:nvPr/>
        </p:nvSpPr>
        <p:spPr>
          <a:xfrm>
            <a:off x="6400800" y="41148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EC5A5A9-40F0-5618-D90C-B8A77D079542}"/>
              </a:ext>
            </a:extLst>
          </p:cNvPr>
          <p:cNvSpPr/>
          <p:nvPr/>
        </p:nvSpPr>
        <p:spPr>
          <a:xfrm>
            <a:off x="3352800" y="34018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1880BA-4256-196C-C095-9EA17169F4FF}"/>
              </a:ext>
            </a:extLst>
          </p:cNvPr>
          <p:cNvSpPr/>
          <p:nvPr/>
        </p:nvSpPr>
        <p:spPr>
          <a:xfrm>
            <a:off x="2571750" y="33902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D9D0E7-CEE2-AA7F-D572-B33C2BB59AF0}"/>
              </a:ext>
            </a:extLst>
          </p:cNvPr>
          <p:cNvSpPr/>
          <p:nvPr/>
        </p:nvSpPr>
        <p:spPr>
          <a:xfrm>
            <a:off x="6400800" y="486471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47057-2BAC-1F23-0C45-C92D51CDC0CB}"/>
              </a:ext>
            </a:extLst>
          </p:cNvPr>
          <p:cNvSpPr/>
          <p:nvPr/>
        </p:nvSpPr>
        <p:spPr>
          <a:xfrm>
            <a:off x="5638800" y="4118675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D99EAB-6402-688D-F713-4DCE3FA8F443}"/>
              </a:ext>
            </a:extLst>
          </p:cNvPr>
          <p:cNvSpPr/>
          <p:nvPr/>
        </p:nvSpPr>
        <p:spPr>
          <a:xfrm>
            <a:off x="5638800" y="4864719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48C800-312D-8D7C-568F-A3A959732790}"/>
              </a:ext>
            </a:extLst>
          </p:cNvPr>
          <p:cNvSpPr/>
          <p:nvPr/>
        </p:nvSpPr>
        <p:spPr>
          <a:xfrm>
            <a:off x="3348280" y="1905000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0077A4-3FD8-4BD5-53A1-2A82CE983C33}"/>
              </a:ext>
            </a:extLst>
          </p:cNvPr>
          <p:cNvSpPr/>
          <p:nvPr/>
        </p:nvSpPr>
        <p:spPr>
          <a:xfrm>
            <a:off x="4114800" y="1905000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54F246-7220-7875-2413-272C427E31B1}"/>
              </a:ext>
            </a:extLst>
          </p:cNvPr>
          <p:cNvSpPr/>
          <p:nvPr/>
        </p:nvSpPr>
        <p:spPr>
          <a:xfrm>
            <a:off x="4114800" y="1143000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875A84-1AAE-32A8-A13D-EFDA9B3D05BD}"/>
              </a:ext>
            </a:extLst>
          </p:cNvPr>
          <p:cNvSpPr/>
          <p:nvPr/>
        </p:nvSpPr>
        <p:spPr>
          <a:xfrm>
            <a:off x="5638800" y="1137834"/>
            <a:ext cx="2286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EE36C4-EE8B-EE6A-D003-D5FA51E25AC2}"/>
              </a:ext>
            </a:extLst>
          </p:cNvPr>
          <p:cNvSpPr/>
          <p:nvPr/>
        </p:nvSpPr>
        <p:spPr>
          <a:xfrm>
            <a:off x="4097364" y="56007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0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36751</TotalTime>
  <Words>1880</Words>
  <Application>Microsoft Office PowerPoint</Application>
  <PresentationFormat>화면 슬라이드 쇼(4:3)</PresentationFormat>
  <Paragraphs>367</Paragraphs>
  <Slides>27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Garamond</vt:lpstr>
      <vt:lpstr>Office Theme</vt:lpstr>
      <vt:lpstr>CSE514 – Datamining  Fall 2022  Clustering</vt:lpstr>
      <vt:lpstr>“Learning” with data</vt:lpstr>
      <vt:lpstr>Goals</vt:lpstr>
      <vt:lpstr>Practical Applications</vt:lpstr>
      <vt:lpstr>Clustering</vt:lpstr>
      <vt:lpstr>Hierarchical Clustering</vt:lpstr>
      <vt:lpstr>Vocabulary</vt:lpstr>
      <vt:lpstr>Agglomerative algorithm</vt:lpstr>
      <vt:lpstr>PowerPoint 프레젠테이션</vt:lpstr>
      <vt:lpstr>Divisive algorithm</vt:lpstr>
      <vt:lpstr>Agglomerative vs. Divisive</vt:lpstr>
      <vt:lpstr>PowerPoint 프레젠테이션</vt:lpstr>
      <vt:lpstr>PowerPoint 프레젠테이션</vt:lpstr>
      <vt:lpstr>k-Means Clustering</vt:lpstr>
      <vt:lpstr>PowerPoint 프레젠테이션</vt:lpstr>
      <vt:lpstr>PowerPoint 프레젠테이션</vt:lpstr>
      <vt:lpstr>k-Means usually runs with multiple starts</vt:lpstr>
      <vt:lpstr>Ideal k can be estimated</vt:lpstr>
      <vt:lpstr>EM Clustering with GMM</vt:lpstr>
      <vt:lpstr>PowerPoint 프레젠테이션</vt:lpstr>
      <vt:lpstr>Expectation Maximization</vt:lpstr>
      <vt:lpstr>k-Means vs. EM</vt:lpstr>
      <vt:lpstr>Mean-Shift Clustering</vt:lpstr>
      <vt:lpstr>PowerPoint 프레젠테이션</vt:lpstr>
      <vt:lpstr>DBSCAN</vt:lpstr>
      <vt:lpstr>PowerPoint 프레젠테이션</vt:lpstr>
      <vt:lpstr>Homework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Transcriptome analysis of Alzheimer'sdisease identifies links to cardiovascular disease</dc:title>
  <dc:creator>mray</dc:creator>
  <cp:lastModifiedBy>bcgwak</cp:lastModifiedBy>
  <cp:revision>938</cp:revision>
  <dcterms:created xsi:type="dcterms:W3CDTF">2008-04-07T05:39:13Z</dcterms:created>
  <dcterms:modified xsi:type="dcterms:W3CDTF">2022-12-01T21:33:12Z</dcterms:modified>
</cp:coreProperties>
</file>